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69" r:id="rId2"/>
    <p:sldId id="257" r:id="rId3"/>
    <p:sldId id="270" r:id="rId4"/>
    <p:sldId id="282" r:id="rId5"/>
    <p:sldId id="283" r:id="rId6"/>
    <p:sldId id="258" r:id="rId7"/>
    <p:sldId id="284" r:id="rId8"/>
    <p:sldId id="268" r:id="rId9"/>
  </p:sldIdLst>
  <p:sldSz cx="12192000" cy="6858000"/>
  <p:notesSz cx="6858000" cy="9144000"/>
  <p:embeddedFontLst>
    <p:embeddedFont>
      <p:font typeface="Stag" panose="02000503060000020004" pitchFamily="2" charset="0"/>
      <p:regular r:id="rId11"/>
      <p:italic r:id="rId12"/>
    </p:embeddedFont>
    <p:embeddedFont>
      <p:font typeface="Wingdings 2" panose="05020102010507070707" pitchFamily="18" charset="2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4" roundtripDataSignature="AMtx7miT3P+//apI2FmAsslUphlU5R9eK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l Sihuincha" initials="AS" lastIdx="1" clrIdx="0">
    <p:extLst>
      <p:ext uri="{19B8F6BF-5375-455C-9EA6-DF929625EA0E}">
        <p15:presenceInfo xmlns:p15="http://schemas.microsoft.com/office/powerpoint/2012/main" userId="a3fd5b5ab72c678b" providerId="Windows Live"/>
      </p:ext>
    </p:extLst>
  </p:cmAuthor>
  <p:cmAuthor id="2" name="Vanessa Quezada" initials="VQ" lastIdx="1" clrIdx="1">
    <p:extLst>
      <p:ext uri="{19B8F6BF-5375-455C-9EA6-DF929625EA0E}">
        <p15:presenceInfo xmlns:p15="http://schemas.microsoft.com/office/powerpoint/2012/main" userId="1f5a6167336b0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F8E0DA"/>
    <a:srgbClr val="DE4E28"/>
    <a:srgbClr val="DE4E2A"/>
    <a:srgbClr val="427F76"/>
    <a:srgbClr val="000000"/>
    <a:srgbClr val="098CA6"/>
    <a:srgbClr val="98AA3A"/>
    <a:srgbClr val="828282"/>
    <a:srgbClr val="F5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4" autoAdjust="0"/>
    <p:restoredTop sz="93950" autoAdjust="0"/>
  </p:normalViewPr>
  <p:slideViewPr>
    <p:cSldViewPr snapToGrid="0">
      <p:cViewPr>
        <p:scale>
          <a:sx n="90" d="100"/>
          <a:sy n="90" d="100"/>
        </p:scale>
        <p:origin x="7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966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08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28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85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58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09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69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88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3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4738" y="152400"/>
            <a:ext cx="1949450" cy="42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47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24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78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4738" y="152400"/>
            <a:ext cx="1949450" cy="42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1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preserve="1" userDrawn="1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66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95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76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 preserve="1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46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67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80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6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06F446D-1306-BBE7-D29A-06B3CCB12196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846540" y="2845140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3FD28B-B904-8FDF-0AAF-E0E8903C3CC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2328460" y="2337140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93F0EF-FAFA-D0BE-EF68-EB9488E8169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3259540" y="302069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AD2B9DE-2CFA-A296-5A32-5F06D2CE43B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220260" y="4648538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D091E8-8FD0-B96B-1B35-5652D83D1DC6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1913340" y="104174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64F6C1E-4303-DAF0-1864-1314ED91161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3205388" y="4112885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211AA84-D0C3-C447-AAC3-2D402A3952E1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5693331" y="3933956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F9F0E7D-3EB3-92CD-9D0E-AFF4BD3BC8D8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4136468" y="1129518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307CEEF-EEA5-3A90-B93E-57A0CED5594A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4320478" y="5761627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E3B69EB-6FC2-16F6-42EA-CF254A842ACA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2968070" y="-57847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58327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3D7D9B4-2563-DE3C-89F2-C41657589675}"/>
              </a:ext>
            </a:extLst>
          </p:cNvPr>
          <p:cNvSpPr txBox="1">
            <a:spLocks noChangeAspect="1"/>
          </p:cNvSpPr>
          <p:nvPr userDrawn="1"/>
        </p:nvSpPr>
        <p:spPr>
          <a:xfrm rot="19865848">
            <a:off x="-5165794" y="-440531"/>
            <a:ext cx="15839623" cy="57901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l"/>
            <a:r>
              <a:rPr lang="es-PE" sz="4400" dirty="0">
                <a:solidFill>
                  <a:schemeClr val="bg1">
                    <a:lumMod val="85000"/>
                    <a:alpha val="63000"/>
                  </a:schemeClr>
                </a:solidFill>
              </a:rPr>
              <a:t>Pautas – Informe Individual de Resultados             Pautas – Informe Individual de Resultados             Pautas – Informe Individual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479869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valuaciondocente.perueduca.pe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3C135F-2BD7-4F15-8508-ACAA6F513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0" y="4262368"/>
            <a:ext cx="714286" cy="704762"/>
          </a:xfrm>
          <a:prstGeom prst="rect">
            <a:avLst/>
          </a:prstGeom>
        </p:spPr>
      </p:pic>
      <p:sp>
        <p:nvSpPr>
          <p:cNvPr id="90" name="Google Shape;90;p1"/>
          <p:cNvSpPr txBox="1"/>
          <p:nvPr/>
        </p:nvSpPr>
        <p:spPr>
          <a:xfrm>
            <a:off x="507935" y="2032176"/>
            <a:ext cx="680471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4000" dirty="0">
                <a:solidFill>
                  <a:srgbClr val="DE4E28"/>
                </a:solidFill>
                <a:latin typeface="Stag" panose="02000503060000020004" pitchFamily="2" charset="0"/>
                <a:ea typeface="Calibri"/>
                <a:cs typeface="Calibri"/>
                <a:sym typeface="Calibri"/>
              </a:rPr>
              <a:t>Evaluación del Desempeño de Directivos de DRE y UGEL 2025 - 2026</a:t>
            </a: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2192000" cy="1361440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031" y="399704"/>
            <a:ext cx="3166878" cy="5821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835218" y="4422409"/>
            <a:ext cx="6804710" cy="384680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01428" y="4422409"/>
            <a:ext cx="65385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5857392"/>
            <a:ext cx="12192000" cy="1007973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7349" y="6040477"/>
            <a:ext cx="3042245" cy="66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F8B736-C415-4059-A9A7-64D1277DD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" y="4369423"/>
            <a:ext cx="459903" cy="490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190508"/>
            <a:ext cx="12207757" cy="673138"/>
            <a:chOff x="-15758" y="6099524"/>
            <a:chExt cx="12207757" cy="673138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29386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91888" y="5726752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639175" y="63848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>
                <a:solidFill>
                  <a:srgbClr val="4B4B4B"/>
                </a:solidFill>
                <a:latin typeface="+mn-lt"/>
              </a:rPr>
              <a:t>2</a:t>
            </a:fld>
            <a:endParaRPr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-18933" y="652375"/>
            <a:ext cx="161780" cy="1613326"/>
          </a:xfrm>
          <a:prstGeom prst="rect">
            <a:avLst/>
          </a:prstGeom>
          <a:solidFill>
            <a:srgbClr val="098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85979" y="6448513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737848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9;p3">
            <a:extLst>
              <a:ext uri="{FF2B5EF4-FFF2-40B4-BE49-F238E27FC236}">
                <a16:creationId xmlns:a16="http://schemas.microsoft.com/office/drawing/2014/main" id="{D6AEED64-7C3E-4EC9-AE20-F81AB3E147C6}"/>
              </a:ext>
            </a:extLst>
          </p:cNvPr>
          <p:cNvSpPr txBox="1"/>
          <p:nvPr/>
        </p:nvSpPr>
        <p:spPr>
          <a:xfrm>
            <a:off x="928311" y="2030748"/>
            <a:ext cx="10335377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200" b="1" dirty="0">
                <a:solidFill>
                  <a:srgbClr val="DE4E28"/>
                </a:solidFill>
                <a:latin typeface="Calibri"/>
                <a:ea typeface="Tahoma"/>
                <a:cs typeface="Calibri"/>
              </a:rPr>
              <a:t>Estimada y estimado directivo:</a:t>
            </a:r>
            <a:endParaRPr lang="es-PE" sz="2200" b="1" dirty="0">
              <a:solidFill>
                <a:srgbClr val="DE4E28"/>
              </a:solidFill>
              <a:latin typeface="Calibri"/>
              <a:ea typeface="Tahoma"/>
              <a:cs typeface="Calibri"/>
              <a:sym typeface="Tahoma"/>
            </a:endParaRPr>
          </a:p>
          <a:p>
            <a:pPr algn="ctr"/>
            <a:endParaRPr lang="es-PE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ahoma"/>
              <a:cs typeface="Calibri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Como parte de la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Evaluación del Desempeño de Directivos de DRE y UGEL 2025 - 2026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, podrá acceder a su </a:t>
            </a:r>
            <a:r>
              <a:rPr lang="es-ES" sz="1800" b="1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Informe Individual de Resultados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. Este documento, que es </a:t>
            </a:r>
            <a:r>
              <a:rPr lang="es-ES" sz="1800" u="sng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personal y confidencial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  <a:sym typeface="Tahoma"/>
              </a:rPr>
              <a:t>, le brinda el detalle de sus resultados en las dos dimensiones establecidas en el modelo de evaluación.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</a:rPr>
              <a:t>Las siguientes pautas tienen como objetivo orientar el análisis de la información proporcionada por el </a:t>
            </a:r>
            <a:r>
              <a:rPr lang="es-ES" sz="1800" b="1" dirty="0">
                <a:solidFill>
                  <a:schemeClr val="tx1"/>
                </a:solidFill>
                <a:latin typeface="Calibri"/>
                <a:ea typeface="Tahoma"/>
                <a:cs typeface="Calibri"/>
              </a:rPr>
              <a:t>Informe Individual de Resultados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ahoma"/>
                <a:cs typeface="Calibri"/>
              </a:rPr>
              <a:t>. Así, podrá aprovechar su contenido para identificar tanto fortalezas como oportunidades de mejora en beneficio de su desarrollo profesional.</a:t>
            </a:r>
            <a:endParaRPr lang="es-ES" sz="1800" dirty="0">
              <a:solidFill>
                <a:schemeClr val="tx1"/>
              </a:solidFill>
              <a:latin typeface="Calibri"/>
              <a:ea typeface="Tahoma"/>
              <a:cs typeface="Calibri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200508"/>
            <a:ext cx="12207757" cy="661679"/>
            <a:chOff x="-15758" y="6167763"/>
            <a:chExt cx="12207757" cy="661679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35064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77510" y="5794991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620125" y="6388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>
                <a:solidFill>
                  <a:srgbClr val="4B4B4B"/>
                </a:solidFill>
                <a:latin typeface="+mn-lt"/>
              </a:rPr>
              <a:t>3</a:t>
            </a:fld>
            <a:endParaRPr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70143" y="6446324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737848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6807329" y="5614918"/>
            <a:ext cx="10799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3BF19E-9DDF-4A41-87D8-BA9ADB2549EF}"/>
              </a:ext>
            </a:extLst>
          </p:cNvPr>
          <p:cNvSpPr txBox="1"/>
          <p:nvPr/>
        </p:nvSpPr>
        <p:spPr>
          <a:xfrm>
            <a:off x="1107436" y="2015355"/>
            <a:ext cx="4033027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24130"/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En la parte superior, se presenta </a:t>
            </a:r>
            <a:r>
              <a:rPr lang="es-PE" sz="2200" b="1" u="none" strike="noStrike" baseline="0" dirty="0">
                <a:solidFill>
                  <a:schemeClr val="tx1"/>
                </a:solidFill>
                <a:latin typeface="Calibri"/>
              </a:rPr>
              <a:t>sus datos de identificación</a:t>
            </a: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: 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nombres y apellidos,</a:t>
            </a:r>
            <a:endParaRPr lang="es-PE" sz="2200" dirty="0">
              <a:solidFill>
                <a:schemeClr val="tx1"/>
              </a:solidFill>
              <a:latin typeface="Calibri"/>
            </a:endParaRP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documento de identidad, 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chemeClr val="tx1"/>
                </a:solidFill>
                <a:latin typeface="Calibri"/>
              </a:rPr>
              <a:t>cargo,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chemeClr val="tx1"/>
                </a:solidFill>
                <a:latin typeface="Calibri"/>
              </a:rPr>
              <a:t>región </a:t>
            </a: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y </a:t>
            </a:r>
          </a:p>
          <a:p>
            <a:pPr marL="342900" marR="24130" indent="-342900">
              <a:buFont typeface="Arial" panose="020B0604020202020204" pitchFamily="34" charset="0"/>
              <a:buChar char="•"/>
            </a:pP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DRE o UGEL donde labora</a:t>
            </a:r>
            <a:endParaRPr lang="es-PE" sz="22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49AEB0-9EB2-483F-B26E-76B84B146027}"/>
              </a:ext>
            </a:extLst>
          </p:cNvPr>
          <p:cNvCxnSpPr>
            <a:cxnSpLocks/>
          </p:cNvCxnSpPr>
          <p:nvPr/>
        </p:nvCxnSpPr>
        <p:spPr>
          <a:xfrm flipV="1">
            <a:off x="4702313" y="1839433"/>
            <a:ext cx="847882" cy="154416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F3105511-F3C3-43EE-A68C-222A5EF5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39" y="480323"/>
            <a:ext cx="3878042" cy="546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98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E3015D-E2E5-4DE9-8461-8B0698D1A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1" y="1600948"/>
            <a:ext cx="4132308" cy="396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6" name="Google Shape;106;p3"/>
          <p:cNvGrpSpPr/>
          <p:nvPr/>
        </p:nvGrpSpPr>
        <p:grpSpPr>
          <a:xfrm>
            <a:off x="-15758" y="6200508"/>
            <a:ext cx="12207757" cy="661679"/>
            <a:chOff x="-15758" y="6167763"/>
            <a:chExt cx="12207757" cy="661679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35064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77510" y="5794991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586787" y="64074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>
                <a:solidFill>
                  <a:srgbClr val="4B4B4B"/>
                </a:solidFill>
              </a:rPr>
              <a:t>4</a:t>
            </a:fld>
            <a:endParaRPr dirty="0">
              <a:solidFill>
                <a:srgbClr val="4B4B4B"/>
              </a:solidFill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70143" y="6446324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984589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EB7347-21C4-4A23-9CD1-275A985B5D24}"/>
              </a:ext>
            </a:extLst>
          </p:cNvPr>
          <p:cNvSpPr txBox="1"/>
          <p:nvPr/>
        </p:nvSpPr>
        <p:spPr>
          <a:xfrm>
            <a:off x="559048" y="524914"/>
            <a:ext cx="83156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u="none" strike="noStrike" baseline="0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u="none" strike="noStrike" baseline="0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u="none" strike="noStrike" baseline="0" dirty="0">
                <a:solidFill>
                  <a:srgbClr val="DE4E28"/>
                </a:solidFill>
                <a:latin typeface="Calibri"/>
              </a:rPr>
              <a:t>Resumen de sus resultados</a:t>
            </a:r>
            <a:endParaRPr lang="es-PE" sz="2400" b="1" dirty="0">
              <a:solidFill>
                <a:srgbClr val="DE4E28"/>
              </a:solidFill>
              <a:latin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4ED471-D254-4A6E-B9E0-CE8C7DBA0B9F}"/>
              </a:ext>
            </a:extLst>
          </p:cNvPr>
          <p:cNvSpPr txBox="1"/>
          <p:nvPr/>
        </p:nvSpPr>
        <p:spPr>
          <a:xfrm>
            <a:off x="819446" y="1021170"/>
            <a:ext cx="983201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En esta sección, se muestra el </a:t>
            </a:r>
            <a:r>
              <a:rPr lang="es-PE" sz="2200" b="1" u="none" strike="noStrike" baseline="0" dirty="0">
                <a:solidFill>
                  <a:schemeClr val="tx1"/>
                </a:solidFill>
                <a:latin typeface="Calibri"/>
              </a:rPr>
              <a:t>resumen de sus resultados 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en la evaluación.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D437C2-AF0A-493A-89D8-FB7AD2C46046}"/>
              </a:ext>
            </a:extLst>
          </p:cNvPr>
          <p:cNvSpPr/>
          <p:nvPr/>
        </p:nvSpPr>
        <p:spPr>
          <a:xfrm>
            <a:off x="7495488" y="5033159"/>
            <a:ext cx="3155969" cy="1167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En la parte final de esta sección, visualizará si 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cumplió (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Wingdings 2" panose="05020102010507070707" pitchFamily="18" charset="2"/>
              </a:rPr>
              <a:t>P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) o no cumplió (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Wingdings 2" panose="05020102010507070707" pitchFamily="18" charset="2"/>
              </a:rPr>
              <a:t>O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) las</a:t>
            </a:r>
            <a:r>
              <a:rPr lang="es-ES" b="1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 condiciones requeridas para aprobar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 la evaluación, y su </a:t>
            </a:r>
            <a:r>
              <a:rPr lang="es-ES" b="1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resultado final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.</a:t>
            </a:r>
            <a:endParaRPr lang="es-PE" spc="-2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AD80C10-F5F2-4AB4-81A4-211EA8B75DDD}"/>
              </a:ext>
            </a:extLst>
          </p:cNvPr>
          <p:cNvSpPr/>
          <p:nvPr/>
        </p:nvSpPr>
        <p:spPr>
          <a:xfrm>
            <a:off x="8011623" y="2359512"/>
            <a:ext cx="2493115" cy="1324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estos recuadros, encontrará el </a:t>
            </a:r>
            <a:r>
              <a:rPr lang="es-PE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puntaje que obtuvo en cada dimensión </a:t>
            </a:r>
            <a:r>
              <a:rPr lang="es-PE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evaluada, así como su </a:t>
            </a:r>
            <a:r>
              <a:rPr lang="es-PE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puntaje final </a:t>
            </a:r>
            <a:r>
              <a:rPr lang="es-PE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evaluación.</a:t>
            </a:r>
            <a:r>
              <a:rPr lang="es-PE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0B48F0A-F3B5-4395-977F-E7F569B0D8ED}"/>
              </a:ext>
            </a:extLst>
          </p:cNvPr>
          <p:cNvGrpSpPr/>
          <p:nvPr/>
        </p:nvGrpSpPr>
        <p:grpSpPr>
          <a:xfrm rot="5400000" flipH="1">
            <a:off x="6414617" y="2741297"/>
            <a:ext cx="1250673" cy="850966"/>
            <a:chOff x="7163807" y="1655427"/>
            <a:chExt cx="130767" cy="430108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A15802E3-29C3-4DE9-AE82-58D609BD21D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52443" y="1843403"/>
              <a:ext cx="430108" cy="5415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EE830A6A-621D-4C0C-93C8-8EDFC5DF57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03205" y="1816029"/>
              <a:ext cx="397815" cy="7661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A0E0385-0F8A-4E9F-BCD4-91DE7FC6697E}"/>
              </a:ext>
            </a:extLst>
          </p:cNvPr>
          <p:cNvGrpSpPr/>
          <p:nvPr/>
        </p:nvGrpSpPr>
        <p:grpSpPr>
          <a:xfrm>
            <a:off x="3407358" y="5522516"/>
            <a:ext cx="4037224" cy="312121"/>
            <a:chOff x="3461386" y="5678820"/>
            <a:chExt cx="4037224" cy="312121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C4F01309-CA3C-42E3-9477-2BC03D2C9915}"/>
                </a:ext>
              </a:extLst>
            </p:cNvPr>
            <p:cNvGrpSpPr/>
            <p:nvPr/>
          </p:nvGrpSpPr>
          <p:grpSpPr>
            <a:xfrm>
              <a:off x="3461386" y="5678820"/>
              <a:ext cx="4037224" cy="312121"/>
              <a:chOff x="5407081" y="2656345"/>
              <a:chExt cx="3625904" cy="266452"/>
            </a:xfrm>
          </p:grpSpPr>
          <p:cxnSp>
            <p:nvCxnSpPr>
              <p:cNvPr id="38" name="Conector: angular 37">
                <a:extLst>
                  <a:ext uri="{FF2B5EF4-FFF2-40B4-BE49-F238E27FC236}">
                    <a16:creationId xmlns:a16="http://schemas.microsoft.com/office/drawing/2014/main" id="{4E6E94B6-6057-4ECA-ABD8-FB6195CDDC2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407081" y="2656345"/>
                <a:ext cx="3588878" cy="245860"/>
              </a:xfrm>
              <a:prstGeom prst="bentConnector3">
                <a:avLst>
                  <a:gd name="adj1" fmla="val 100155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99268BCC-C0ED-4B25-9AD3-8F578A958A7C}"/>
                  </a:ext>
                </a:extLst>
              </p:cNvPr>
              <p:cNvSpPr/>
              <p:nvPr/>
            </p:nvSpPr>
            <p:spPr>
              <a:xfrm>
                <a:off x="8987266" y="2877078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PE" dirty="0"/>
              </a:p>
            </p:txBody>
          </p:sp>
        </p:grp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76283D9C-6E22-42AF-8391-9E9DD3FF8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1233" y="5683582"/>
              <a:ext cx="0" cy="28800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9536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15758" y="6200508"/>
            <a:ext cx="12207757" cy="661679"/>
            <a:chOff x="-15758" y="6167763"/>
            <a:chExt cx="12207757" cy="661679"/>
          </a:xfrm>
        </p:grpSpPr>
        <p:sp>
          <p:nvSpPr>
            <p:cNvPr id="107" name="Google Shape;107;p3"/>
            <p:cNvSpPr/>
            <p:nvPr/>
          </p:nvSpPr>
          <p:spPr>
            <a:xfrm>
              <a:off x="-15758" y="6350642"/>
              <a:ext cx="12207757" cy="4788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16200000">
              <a:off x="10877510" y="5794991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8591550" y="63979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>
                <a:solidFill>
                  <a:srgbClr val="4B4B4B"/>
                </a:solidFill>
                <a:latin typeface="+mn-lt"/>
              </a:rPr>
              <a:t>5</a:t>
            </a:fld>
            <a:endParaRPr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70143" y="6446324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737848" y="578744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EB7347-21C4-4A23-9CD1-275A985B5D24}"/>
              </a:ext>
            </a:extLst>
          </p:cNvPr>
          <p:cNvSpPr txBox="1"/>
          <p:nvPr/>
        </p:nvSpPr>
        <p:spPr>
          <a:xfrm>
            <a:off x="461985" y="561671"/>
            <a:ext cx="83156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u="none" strike="noStrike" baseline="0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u="none" strike="noStrike" baseline="0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u="none" strike="noStrike" baseline="0" dirty="0">
                <a:solidFill>
                  <a:srgbClr val="DE4E28"/>
                </a:solidFill>
                <a:latin typeface="Calibri"/>
              </a:rPr>
              <a:t>Detalle de sus resultados en las dimensiones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29B8E5-0354-423F-9CBB-80DE2AC5E190}"/>
              </a:ext>
            </a:extLst>
          </p:cNvPr>
          <p:cNvSpPr txBox="1"/>
          <p:nvPr/>
        </p:nvSpPr>
        <p:spPr>
          <a:xfrm>
            <a:off x="807923" y="2265701"/>
            <a:ext cx="2616699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0160"/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En esta secci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ó</a:t>
            </a:r>
            <a:r>
              <a:rPr lang="es-PE" sz="2200" u="none" strike="noStrike" baseline="0" dirty="0">
                <a:solidFill>
                  <a:schemeClr val="tx1"/>
                </a:solidFill>
                <a:latin typeface="Calibri"/>
              </a:rPr>
              <a:t>n, 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se presenta, </a:t>
            </a:r>
            <a:r>
              <a:rPr lang="es-ES" sz="2200" u="sng" dirty="0">
                <a:solidFill>
                  <a:schemeClr val="tx1"/>
                </a:solidFill>
                <a:latin typeface="Calibri"/>
              </a:rPr>
              <a:t>en primer lugar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, el detalle de su desempeño en la dimensión </a:t>
            </a:r>
            <a:r>
              <a:rPr lang="es-ES" sz="2200" b="1" dirty="0">
                <a:solidFill>
                  <a:schemeClr val="tx1"/>
                </a:solidFill>
                <a:latin typeface="Calibri"/>
              </a:rPr>
              <a:t>Resultados de la gestión en el ejercicio del cargo</a:t>
            </a:r>
            <a:r>
              <a:rPr lang="es-ES" sz="2200" dirty="0">
                <a:solidFill>
                  <a:schemeClr val="tx1"/>
                </a:solidFill>
                <a:latin typeface="Calibri"/>
              </a:rPr>
              <a:t>.</a:t>
            </a:r>
            <a:endParaRPr lang="es-PE" sz="2200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D273E5A-225C-3D66-3271-357D3B6F17CF}"/>
              </a:ext>
            </a:extLst>
          </p:cNvPr>
          <p:cNvGrpSpPr/>
          <p:nvPr/>
        </p:nvGrpSpPr>
        <p:grpSpPr>
          <a:xfrm>
            <a:off x="4051989" y="1202335"/>
            <a:ext cx="7245652" cy="4628568"/>
            <a:chOff x="4009458" y="1040634"/>
            <a:chExt cx="7245652" cy="462856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7092BF0-DBB2-4928-8B14-E1291235D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9"/>
            <a:stretch/>
          </p:blipFill>
          <p:spPr>
            <a:xfrm>
              <a:off x="4009458" y="2008941"/>
              <a:ext cx="3407946" cy="36602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43E6487-CF99-474D-B575-DA495094FA14}"/>
                </a:ext>
              </a:extLst>
            </p:cNvPr>
            <p:cNvSpPr txBox="1"/>
            <p:nvPr/>
          </p:nvSpPr>
          <p:spPr>
            <a:xfrm>
              <a:off x="8423010" y="1943513"/>
              <a:ext cx="2832100" cy="95410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10160" algn="r"/>
              <a:r>
                <a:rPr lang="es-PE" spc="-20" dirty="0">
                  <a:solidFill>
                    <a:schemeClr val="tx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estas columnas, se muestra si 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cumplió (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Wingdings 2" panose="05020102010507070707" pitchFamily="18" charset="2"/>
                </a:rPr>
                <a:t>P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) o no cumplió (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Wingdings 2" panose="05020102010507070707" pitchFamily="18" charset="2"/>
                </a:rPr>
                <a:t>O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) </a:t>
              </a:r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con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+mn-lt"/>
                </a:rPr>
                <a:t> </a:t>
              </a:r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 criterios e indicadores, así como el 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puntaje obtenido </a:t>
              </a:r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+mn-lt"/>
                </a:rPr>
                <a:t>en cada uno.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49A6E54-F15C-4CC3-B4C2-2D29B2B8FFE7}"/>
                </a:ext>
              </a:extLst>
            </p:cNvPr>
            <p:cNvSpPr txBox="1"/>
            <p:nvPr/>
          </p:nvSpPr>
          <p:spPr>
            <a:xfrm>
              <a:off x="8512402" y="4728999"/>
              <a:ext cx="2742708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10160" algn="r"/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En la parte final, se presenta el 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cálculo del puntaje </a:t>
              </a:r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correspondiente a esta primera dimensión.</a:t>
              </a:r>
              <a:endParaRPr lang="es-PE" spc="-20" dirty="0">
                <a:solidFill>
                  <a:schemeClr val="tx2">
                    <a:lumMod val="25000"/>
                  </a:schemeClr>
                </a:solidFill>
                <a:latin typeface="Calibri"/>
              </a:endParaRP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B48EC50D-9954-4548-A9B7-2FBAE0969F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5734" y="2137096"/>
              <a:ext cx="6350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25821005-5EC8-402E-BD3A-1C4D51B38B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5734" y="5103363"/>
              <a:ext cx="6350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F422909A-D9F1-A388-3E9C-0B569E504FF2}"/>
                </a:ext>
              </a:extLst>
            </p:cNvPr>
            <p:cNvGrpSpPr/>
            <p:nvPr/>
          </p:nvGrpSpPr>
          <p:grpSpPr>
            <a:xfrm>
              <a:off x="5108913" y="1406902"/>
              <a:ext cx="823801" cy="450184"/>
              <a:chOff x="2525343" y="3345290"/>
              <a:chExt cx="1806920" cy="184734"/>
            </a:xfrm>
          </p:grpSpPr>
          <p:cxnSp>
            <p:nvCxnSpPr>
              <p:cNvPr id="3" name="Conector: angular 2">
                <a:extLst>
                  <a:ext uri="{FF2B5EF4-FFF2-40B4-BE49-F238E27FC236}">
                    <a16:creationId xmlns:a16="http://schemas.microsoft.com/office/drawing/2014/main" id="{CAAD5FCE-7532-B477-CA09-DB060A77D8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1851" y="3345290"/>
                <a:ext cx="1750412" cy="184734"/>
              </a:xfrm>
              <a:prstGeom prst="bentConnector3">
                <a:avLst>
                  <a:gd name="adj1" fmla="val 30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4E1D017F-39B6-50BB-0074-EF356EE6CACE}"/>
                  </a:ext>
                </a:extLst>
              </p:cNvPr>
              <p:cNvSpPr/>
              <p:nvPr/>
            </p:nvSpPr>
            <p:spPr>
              <a:xfrm flipV="1">
                <a:off x="2525343" y="3507786"/>
                <a:ext cx="118443" cy="2215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PE" dirty="0"/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0E8C4E0-A4AC-6C95-EB4B-A5DEF671EC83}"/>
                </a:ext>
              </a:extLst>
            </p:cNvPr>
            <p:cNvSpPr txBox="1"/>
            <p:nvPr/>
          </p:nvSpPr>
          <p:spPr>
            <a:xfrm>
              <a:off x="5939933" y="1040634"/>
              <a:ext cx="252155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PE" sz="1400" spc="-20" dirty="0">
                  <a:solidFill>
                    <a:schemeClr val="tx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esta columna, encontrará </a:t>
              </a:r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           los </a:t>
              </a:r>
              <a:r>
                <a:rPr lang="es-ES" b="1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criterios de evaluación e indicadores </a:t>
              </a:r>
              <a:r>
                <a:rPr lang="es-ES" spc="-20" dirty="0">
                  <a:solidFill>
                    <a:schemeClr val="tx2">
                      <a:lumMod val="25000"/>
                    </a:schemeClr>
                  </a:solidFill>
                  <a:latin typeface="Calibri"/>
                </a:rPr>
                <a:t>valorados.</a:t>
              </a:r>
              <a:endParaRPr lang="es-PE" sz="1400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94870C2-F765-89D7-9201-C113704A85FA}"/>
                </a:ext>
              </a:extLst>
            </p:cNvPr>
            <p:cNvSpPr txBox="1"/>
            <p:nvPr/>
          </p:nvSpPr>
          <p:spPr>
            <a:xfrm>
              <a:off x="6552048" y="1983208"/>
              <a:ext cx="900000" cy="307777"/>
            </a:xfrm>
            <a:prstGeom prst="rect">
              <a:avLst/>
            </a:prstGeom>
            <a:noFill/>
            <a:ln w="12700">
              <a:solidFill>
                <a:srgbClr val="DE4E28"/>
              </a:solidFill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99421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0" y="6290838"/>
            <a:ext cx="12207757" cy="584776"/>
            <a:chOff x="-15758" y="6196517"/>
            <a:chExt cx="12207757" cy="661478"/>
          </a:xfrm>
          <a:solidFill>
            <a:srgbClr val="DE4E2A"/>
          </a:solidFill>
        </p:grpSpPr>
        <p:sp>
          <p:nvSpPr>
            <p:cNvPr id="142" name="Google Shape;142;p2"/>
            <p:cNvSpPr/>
            <p:nvPr/>
          </p:nvSpPr>
          <p:spPr>
            <a:xfrm>
              <a:off x="-15758" y="6307510"/>
              <a:ext cx="12207757" cy="5400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5400000">
              <a:off x="10877510" y="5823746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sldNum" idx="4294967295"/>
          </p:nvPr>
        </p:nvSpPr>
        <p:spPr>
          <a:xfrm>
            <a:off x="8628682" y="64278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>
                <a:solidFill>
                  <a:srgbClr val="4B4B4B"/>
                </a:solidFill>
                <a:latin typeface="+mn-lt"/>
              </a:rPr>
              <a:t>6</a:t>
            </a:fld>
            <a:endParaRPr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70143" y="6443407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A07EA9-16D2-4DFE-BEE8-1D27670997AC}"/>
              </a:ext>
            </a:extLst>
          </p:cNvPr>
          <p:cNvSpPr txBox="1"/>
          <p:nvPr/>
        </p:nvSpPr>
        <p:spPr>
          <a:xfrm>
            <a:off x="882506" y="1074317"/>
            <a:ext cx="107814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6510"/>
            <a:r>
              <a:rPr lang="es-PE" sz="2200" u="sng" dirty="0">
                <a:solidFill>
                  <a:schemeClr val="tx1"/>
                </a:solidFill>
                <a:latin typeface="Calibri"/>
              </a:rPr>
              <a:t>Luego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, se presentan los resultados en las competencias y desempeños valorados en la dimensión </a:t>
            </a:r>
            <a:r>
              <a:rPr lang="es-ES" sz="2200" b="1" dirty="0">
                <a:solidFill>
                  <a:schemeClr val="tx1"/>
                </a:solidFill>
                <a:latin typeface="Calibri"/>
              </a:rPr>
              <a:t>Competencias transversales en el ejercicio del cargo</a:t>
            </a:r>
            <a:r>
              <a:rPr lang="es-PE" sz="2200" dirty="0">
                <a:solidFill>
                  <a:schemeClr val="tx1"/>
                </a:solidFill>
                <a:latin typeface="Calibri"/>
              </a:rPr>
              <a:t>.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E29C22B-6A3A-426D-B4B7-7AD69C0C3C08}"/>
              </a:ext>
            </a:extLst>
          </p:cNvPr>
          <p:cNvSpPr/>
          <p:nvPr/>
        </p:nvSpPr>
        <p:spPr>
          <a:xfrm>
            <a:off x="1087419" y="4119526"/>
            <a:ext cx="1906540" cy="139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esta columna, visualizará el </a:t>
            </a:r>
            <a:r>
              <a:rPr lang="es-PE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desempeño evaluado </a:t>
            </a:r>
            <a:r>
              <a:rPr lang="es-PE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junto con la definición que describe su alcance.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CA60240-F54B-4705-A64D-C60B2296D9C8}"/>
              </a:ext>
            </a:extLst>
          </p:cNvPr>
          <p:cNvSpPr/>
          <p:nvPr/>
        </p:nvSpPr>
        <p:spPr>
          <a:xfrm>
            <a:off x="8480807" y="3379896"/>
            <a:ext cx="2640850" cy="1428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estas columnas, encontrará, para cada desempeño, el </a:t>
            </a:r>
            <a:r>
              <a:rPr lang="es-ES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puntaje obtenido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</a:t>
            </a:r>
            <a:r>
              <a:rPr lang="es-ES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 de logro alcanzado 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</a:t>
            </a:r>
            <a:r>
              <a:rPr lang="es-ES" b="1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descripción</a:t>
            </a:r>
            <a:r>
              <a:rPr lang="es-ES" spc="-2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correspondiente a dicho nivel.</a:t>
            </a:r>
            <a:endParaRPr lang="es-PE" spc="-2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2BD5FE-A40D-4DC3-85B9-0125F7752078}"/>
              </a:ext>
            </a:extLst>
          </p:cNvPr>
          <p:cNvSpPr txBox="1"/>
          <p:nvPr/>
        </p:nvSpPr>
        <p:spPr>
          <a:xfrm>
            <a:off x="461985" y="561671"/>
            <a:ext cx="83156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u="none" strike="noStrike" baseline="0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u="none" strike="noStrike" baseline="0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u="none" strike="noStrike" baseline="0" dirty="0">
                <a:solidFill>
                  <a:srgbClr val="DE4E28"/>
                </a:solidFill>
                <a:latin typeface="Calibri"/>
              </a:rPr>
              <a:t>Detalle de sus resultados en las dimensiones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7D3F66-1F36-469B-BAA8-80C91A0DE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0"/>
          <a:stretch/>
        </p:blipFill>
        <p:spPr>
          <a:xfrm>
            <a:off x="3272473" y="2124787"/>
            <a:ext cx="5110263" cy="35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A9D61EE3-2453-48CB-A6D9-E9ACB517AF8D}"/>
              </a:ext>
            </a:extLst>
          </p:cNvPr>
          <p:cNvGrpSpPr/>
          <p:nvPr/>
        </p:nvGrpSpPr>
        <p:grpSpPr>
          <a:xfrm>
            <a:off x="4981773" y="2966310"/>
            <a:ext cx="4860000" cy="153823"/>
            <a:chOff x="4693330" y="3045304"/>
            <a:chExt cx="4860000" cy="208339"/>
          </a:xfrm>
        </p:grpSpPr>
        <p:cxnSp>
          <p:nvCxnSpPr>
            <p:cNvPr id="24" name="Conector: angular 23">
              <a:extLst>
                <a:ext uri="{FF2B5EF4-FFF2-40B4-BE49-F238E27FC236}">
                  <a16:creationId xmlns:a16="http://schemas.microsoft.com/office/drawing/2014/main" id="{6156946D-B158-473D-AF76-97C886E1866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93330" y="3051756"/>
              <a:ext cx="4860000" cy="195035"/>
            </a:xfrm>
            <a:prstGeom prst="bentConnector3">
              <a:avLst>
                <a:gd name="adj1" fmla="val 100155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1682A6C6-3705-4554-B926-84B3863E3CEC}"/>
                </a:ext>
              </a:extLst>
            </p:cNvPr>
            <p:cNvCxnSpPr>
              <a:cxnSpLocks/>
            </p:cNvCxnSpPr>
            <p:nvPr/>
          </p:nvCxnSpPr>
          <p:spPr>
            <a:xfrm>
              <a:off x="5414780" y="3049636"/>
              <a:ext cx="783" cy="20400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E047908A-F75A-4622-B429-9F1EE72943A3}"/>
                </a:ext>
              </a:extLst>
            </p:cNvPr>
            <p:cNvCxnSpPr>
              <a:cxnSpLocks/>
            </p:cNvCxnSpPr>
            <p:nvPr/>
          </p:nvCxnSpPr>
          <p:spPr>
            <a:xfrm>
              <a:off x="6967355" y="3045304"/>
              <a:ext cx="783" cy="20400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1DA2E94B-297D-4B56-AB17-7F685546C2AC}"/>
              </a:ext>
            </a:extLst>
          </p:cNvPr>
          <p:cNvGrpSpPr/>
          <p:nvPr/>
        </p:nvGrpSpPr>
        <p:grpSpPr>
          <a:xfrm>
            <a:off x="1688509" y="3853397"/>
            <a:ext cx="1305450" cy="259796"/>
            <a:chOff x="1499200" y="3346608"/>
            <a:chExt cx="1773273" cy="184734"/>
          </a:xfrm>
        </p:grpSpPr>
        <p:cxnSp>
          <p:nvCxnSpPr>
            <p:cNvPr id="10" name="Conector: angular 9">
              <a:extLst>
                <a:ext uri="{FF2B5EF4-FFF2-40B4-BE49-F238E27FC236}">
                  <a16:creationId xmlns:a16="http://schemas.microsoft.com/office/drawing/2014/main" id="{C8405F93-F693-4C4E-8397-A128417E5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061" y="3346608"/>
              <a:ext cx="1750412" cy="184734"/>
            </a:xfrm>
            <a:prstGeom prst="bentConnector3">
              <a:avLst>
                <a:gd name="adj1" fmla="val 3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5EF11408-4BE8-4533-A448-827370769940}"/>
                </a:ext>
              </a:extLst>
            </p:cNvPr>
            <p:cNvSpPr/>
            <p:nvPr/>
          </p:nvSpPr>
          <p:spPr>
            <a:xfrm flipV="1">
              <a:off x="1499200" y="3490334"/>
              <a:ext cx="73352" cy="3839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PE" dirty="0"/>
            </a:p>
          </p:txBody>
        </p:sp>
      </p:grp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671036C-750D-AB93-B783-27A8D552B144}"/>
              </a:ext>
            </a:extLst>
          </p:cNvPr>
          <p:cNvCxnSpPr>
            <a:cxnSpLocks/>
          </p:cNvCxnSpPr>
          <p:nvPr/>
        </p:nvCxnSpPr>
        <p:spPr>
          <a:xfrm>
            <a:off x="9841773" y="296631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0" y="6290838"/>
            <a:ext cx="12207757" cy="584776"/>
            <a:chOff x="-15758" y="6196517"/>
            <a:chExt cx="12207757" cy="661478"/>
          </a:xfrm>
          <a:solidFill>
            <a:srgbClr val="DE4E2A"/>
          </a:solidFill>
        </p:grpSpPr>
        <p:sp>
          <p:nvSpPr>
            <p:cNvPr id="142" name="Google Shape;142;p2"/>
            <p:cNvSpPr/>
            <p:nvPr/>
          </p:nvSpPr>
          <p:spPr>
            <a:xfrm>
              <a:off x="-15758" y="6307510"/>
              <a:ext cx="12207757" cy="54000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5400000">
              <a:off x="10877510" y="5823746"/>
              <a:ext cx="661478" cy="1407021"/>
            </a:xfrm>
            <a:custGeom>
              <a:avLst/>
              <a:gdLst/>
              <a:ahLst/>
              <a:cxnLst/>
              <a:rect l="l" t="t" r="r" b="b"/>
              <a:pathLst>
                <a:path w="1312333" h="2568222" extrusionOk="0">
                  <a:moveTo>
                    <a:pt x="1312333" y="0"/>
                  </a:moveTo>
                  <a:lnTo>
                    <a:pt x="0" y="1298222"/>
                  </a:lnTo>
                  <a:lnTo>
                    <a:pt x="1312333" y="2568222"/>
                  </a:lnTo>
                  <a:cubicBezTo>
                    <a:pt x="1307629" y="1716852"/>
                    <a:pt x="1302926" y="865481"/>
                    <a:pt x="1312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sldNum" idx="4294967295"/>
          </p:nvPr>
        </p:nvSpPr>
        <p:spPr>
          <a:xfrm>
            <a:off x="8628682" y="64278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PE">
                <a:solidFill>
                  <a:srgbClr val="4B4B4B"/>
                </a:solidFill>
                <a:latin typeface="+mn-lt"/>
              </a:rPr>
              <a:t>7</a:t>
            </a:fld>
            <a:endParaRPr dirty="0">
              <a:solidFill>
                <a:srgbClr val="4B4B4B"/>
              </a:solidFill>
              <a:latin typeface="+mn-lt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70143" y="6443407"/>
            <a:ext cx="6179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Pautas para revisar el </a:t>
            </a:r>
            <a:r>
              <a:rPr lang="es-E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Individual de Resultados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(IIR)</a:t>
            </a: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07531-62C6-420A-9DE1-566E9429190E}"/>
              </a:ext>
            </a:extLst>
          </p:cNvPr>
          <p:cNvSpPr txBox="1"/>
          <p:nvPr/>
        </p:nvSpPr>
        <p:spPr>
          <a:xfrm>
            <a:off x="461984" y="856946"/>
            <a:ext cx="83156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5875"/>
            <a:r>
              <a:rPr lang="es-PE" sz="2400" b="1" u="none" strike="noStrike" baseline="0" dirty="0">
                <a:solidFill>
                  <a:schemeClr val="tx1"/>
                </a:solidFill>
                <a:latin typeface="Calibri"/>
              </a:rPr>
              <a:t>Sección</a:t>
            </a:r>
            <a:r>
              <a:rPr lang="es-PE" sz="2400" b="1" u="none" strike="noStrike" baseline="0" dirty="0">
                <a:solidFill>
                  <a:srgbClr val="4B4B4B"/>
                </a:solidFill>
                <a:latin typeface="Calibri"/>
              </a:rPr>
              <a:t> </a:t>
            </a:r>
            <a:r>
              <a:rPr lang="es-PE" sz="2400" b="1" u="none" strike="noStrike" baseline="0" dirty="0">
                <a:solidFill>
                  <a:srgbClr val="DE4E28"/>
                </a:solidFill>
                <a:latin typeface="Calibri"/>
              </a:rPr>
              <a:t>Detalle de sus resultados en las dimensiones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E06196-78B2-46B3-ADB3-9C49FAD3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38" y="2412307"/>
            <a:ext cx="5643615" cy="206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D4B9D-20BD-40F7-8CC9-150C51C18EAD}"/>
              </a:ext>
            </a:extLst>
          </p:cNvPr>
          <p:cNvSpPr txBox="1"/>
          <p:nvPr/>
        </p:nvSpPr>
        <p:spPr>
          <a:xfrm>
            <a:off x="1592277" y="2857240"/>
            <a:ext cx="1876655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10160"/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Además, en la parte final, encontrará el </a:t>
            </a:r>
            <a:r>
              <a:rPr lang="es-ES" b="1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cálculo del puntaje 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Calibri"/>
              </a:rPr>
              <a:t>correspondiente a esta segunda dimensión.</a:t>
            </a:r>
            <a:endParaRPr lang="es-PE" dirty="0">
              <a:solidFill>
                <a:schemeClr val="tx2">
                  <a:lumMod val="25000"/>
                </a:schemeClr>
              </a:solidFill>
              <a:latin typeface="Calibri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80EEC32-9226-4431-8B54-3199AB1EE06E}"/>
              </a:ext>
            </a:extLst>
          </p:cNvPr>
          <p:cNvCxnSpPr>
            <a:cxnSpLocks/>
          </p:cNvCxnSpPr>
          <p:nvPr/>
        </p:nvCxnSpPr>
        <p:spPr>
          <a:xfrm>
            <a:off x="3630306" y="3442016"/>
            <a:ext cx="761458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1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33;p3"/>
          <p:cNvSpPr/>
          <p:nvPr/>
        </p:nvSpPr>
        <p:spPr>
          <a:xfrm>
            <a:off x="-18934" y="652375"/>
            <a:ext cx="273600" cy="1613326"/>
          </a:xfrm>
          <a:prstGeom prst="rect">
            <a:avLst/>
          </a:prstGeom>
          <a:solidFill>
            <a:srgbClr val="DE4E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98C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5A80535-2C20-CC9E-05B8-181A18B93CF1}"/>
              </a:ext>
            </a:extLst>
          </p:cNvPr>
          <p:cNvGrpSpPr/>
          <p:nvPr/>
        </p:nvGrpSpPr>
        <p:grpSpPr>
          <a:xfrm>
            <a:off x="4424842" y="1235447"/>
            <a:ext cx="2969434" cy="502648"/>
            <a:chOff x="4424842" y="1235447"/>
            <a:chExt cx="2969434" cy="502648"/>
          </a:xfrm>
        </p:grpSpPr>
        <p:sp>
          <p:nvSpPr>
            <p:cNvPr id="21" name="Google Shape;343;p37">
              <a:extLst>
                <a:ext uri="{FF2B5EF4-FFF2-40B4-BE49-F238E27FC236}">
                  <a16:creationId xmlns:a16="http://schemas.microsoft.com/office/drawing/2014/main" id="{4DAAFCEE-13C8-35ED-AD06-794868037893}"/>
                </a:ext>
              </a:extLst>
            </p:cNvPr>
            <p:cNvSpPr txBox="1"/>
            <p:nvPr/>
          </p:nvSpPr>
          <p:spPr>
            <a:xfrm>
              <a:off x="4424842" y="1235447"/>
              <a:ext cx="296943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3000" b="1" i="0" u="none" strike="noStrike" cap="none" dirty="0">
                  <a:solidFill>
                    <a:srgbClr val="DE4E28"/>
                  </a:solidFill>
                  <a:latin typeface="Calibri"/>
                  <a:ea typeface="Calibri"/>
                  <a:cs typeface="Calibri"/>
                  <a:sym typeface="Calibri"/>
                </a:rPr>
                <a:t>Más información</a:t>
              </a:r>
              <a:endParaRPr dirty="0">
                <a:solidFill>
                  <a:srgbClr val="DE4E28"/>
                </a:solidFill>
              </a:endParaRPr>
            </a:p>
          </p:txBody>
        </p:sp>
        <p:cxnSp>
          <p:nvCxnSpPr>
            <p:cNvPr id="23" name="Google Shape;344;p37">
              <a:extLst>
                <a:ext uri="{FF2B5EF4-FFF2-40B4-BE49-F238E27FC236}">
                  <a16:creationId xmlns:a16="http://schemas.microsoft.com/office/drawing/2014/main" id="{239B4A7A-D9D1-D658-6B72-26E91503D8C5}"/>
                </a:ext>
              </a:extLst>
            </p:cNvPr>
            <p:cNvCxnSpPr/>
            <p:nvPr/>
          </p:nvCxnSpPr>
          <p:spPr>
            <a:xfrm>
              <a:off x="4526442" y="1738095"/>
              <a:ext cx="579291" cy="0"/>
            </a:xfrm>
            <a:prstGeom prst="straightConnector1">
              <a:avLst/>
            </a:prstGeom>
            <a:noFill/>
            <a:ln w="57150" cap="rnd" cmpd="sng">
              <a:solidFill>
                <a:srgbClr val="DE4E2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807CD8B-154B-62EF-549A-0B524796E71D}"/>
              </a:ext>
            </a:extLst>
          </p:cNvPr>
          <p:cNvGrpSpPr/>
          <p:nvPr/>
        </p:nvGrpSpPr>
        <p:grpSpPr>
          <a:xfrm>
            <a:off x="6854381" y="2265705"/>
            <a:ext cx="4741057" cy="2439151"/>
            <a:chOff x="3008676" y="2056582"/>
            <a:chExt cx="4741057" cy="2439151"/>
          </a:xfrm>
        </p:grpSpPr>
        <p:sp>
          <p:nvSpPr>
            <p:cNvPr id="25" name="Google Shape;336;p37">
              <a:extLst>
                <a:ext uri="{FF2B5EF4-FFF2-40B4-BE49-F238E27FC236}">
                  <a16:creationId xmlns:a16="http://schemas.microsoft.com/office/drawing/2014/main" id="{743F426A-3DD8-E819-4D4A-82436B117B34}"/>
                </a:ext>
              </a:extLst>
            </p:cNvPr>
            <p:cNvSpPr/>
            <p:nvPr/>
          </p:nvSpPr>
          <p:spPr>
            <a:xfrm>
              <a:off x="3008676" y="3633999"/>
              <a:ext cx="4741057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Horario de atención: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s-ES" sz="20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 lunes a viernes de 8:30 a. m. a 5:00 p. m.</a:t>
              </a:r>
            </a:p>
          </p:txBody>
        </p:sp>
        <p:sp>
          <p:nvSpPr>
            <p:cNvPr id="26" name="Google Shape;337;p37">
              <a:extLst>
                <a:ext uri="{FF2B5EF4-FFF2-40B4-BE49-F238E27FC236}">
                  <a16:creationId xmlns:a16="http://schemas.microsoft.com/office/drawing/2014/main" id="{7053D2C6-3FA7-DA70-BFE9-1B9EF755D531}"/>
                </a:ext>
              </a:extLst>
            </p:cNvPr>
            <p:cNvSpPr/>
            <p:nvPr/>
          </p:nvSpPr>
          <p:spPr>
            <a:xfrm>
              <a:off x="3432541" y="2056582"/>
              <a:ext cx="3893328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Línea de atención de consultas: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0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  </a:t>
              </a:r>
              <a:endParaRPr lang="es-PE" sz="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(01) 615 5887</a:t>
              </a:r>
              <a:endParaRPr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Google Shape;346;p37">
            <a:extLst>
              <a:ext uri="{FF2B5EF4-FFF2-40B4-BE49-F238E27FC236}">
                <a16:creationId xmlns:a16="http://schemas.microsoft.com/office/drawing/2014/main" id="{948ECD87-EEC8-B593-4CFE-9F4B5929BC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43795" y="4184870"/>
            <a:ext cx="4392000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</p:spPr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76F6330-BE22-4FD1-AFB1-F03D28AB8B22}"/>
              </a:ext>
            </a:extLst>
          </p:cNvPr>
          <p:cNvGrpSpPr/>
          <p:nvPr/>
        </p:nvGrpSpPr>
        <p:grpSpPr>
          <a:xfrm>
            <a:off x="402292" y="2265701"/>
            <a:ext cx="5589211" cy="3995338"/>
            <a:chOff x="6265698" y="2396854"/>
            <a:chExt cx="5589211" cy="3995338"/>
          </a:xfrm>
        </p:grpSpPr>
        <p:sp>
          <p:nvSpPr>
            <p:cNvPr id="30" name="Google Shape;345;p37">
              <a:hlinkClick r:id="rId3"/>
              <a:extLst>
                <a:ext uri="{FF2B5EF4-FFF2-40B4-BE49-F238E27FC236}">
                  <a16:creationId xmlns:a16="http://schemas.microsoft.com/office/drawing/2014/main" id="{DDDA2AF7-579A-7541-A170-856F19DC7DCE}"/>
                </a:ext>
              </a:extLst>
            </p:cNvPr>
            <p:cNvSpPr txBox="1"/>
            <p:nvPr/>
          </p:nvSpPr>
          <p:spPr>
            <a:xfrm>
              <a:off x="6265698" y="2396854"/>
              <a:ext cx="544572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000" b="1" dirty="0">
                  <a:solidFill>
                    <a:schemeClr val="tx1"/>
                  </a:solidFill>
                  <a:latin typeface="Calibri"/>
                  <a:cs typeface="Calibri"/>
                  <a:sym typeface="Calibri"/>
                </a:rPr>
                <a:t>www.minedu.gob.pe/evaluaciondocente</a:t>
              </a:r>
              <a:endParaRPr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32" name="Google Shape;350;p37">
              <a:extLst>
                <a:ext uri="{FF2B5EF4-FFF2-40B4-BE49-F238E27FC236}">
                  <a16:creationId xmlns:a16="http://schemas.microsoft.com/office/drawing/2014/main" id="{6C51497E-D0CF-CEE5-1911-01ED46C16D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12327" y="5416515"/>
              <a:ext cx="261570" cy="261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51;p37">
              <a:extLst>
                <a:ext uri="{FF2B5EF4-FFF2-40B4-BE49-F238E27FC236}">
                  <a16:creationId xmlns:a16="http://schemas.microsoft.com/office/drawing/2014/main" id="{467FE775-08DC-2E82-3626-FB8BE7C20403}"/>
                </a:ext>
              </a:extLst>
            </p:cNvPr>
            <p:cNvSpPr txBox="1"/>
            <p:nvPr/>
          </p:nvSpPr>
          <p:spPr>
            <a:xfrm>
              <a:off x="6503809" y="5674091"/>
              <a:ext cx="2659262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PE" sz="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https://www.facebook.com/mineduperu</a:t>
              </a:r>
              <a:endParaRPr sz="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52;p37">
              <a:extLst>
                <a:ext uri="{FF2B5EF4-FFF2-40B4-BE49-F238E27FC236}">
                  <a16:creationId xmlns:a16="http://schemas.microsoft.com/office/drawing/2014/main" id="{27F852F8-F8BE-9934-B649-F9B7908F33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20638" y="5904883"/>
              <a:ext cx="261570" cy="261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3;p37">
              <a:extLst>
                <a:ext uri="{FF2B5EF4-FFF2-40B4-BE49-F238E27FC236}">
                  <a16:creationId xmlns:a16="http://schemas.microsoft.com/office/drawing/2014/main" id="{4D5D1B95-F880-6332-4E62-73373F771C6C}"/>
                </a:ext>
              </a:extLst>
            </p:cNvPr>
            <p:cNvSpPr txBox="1"/>
            <p:nvPr/>
          </p:nvSpPr>
          <p:spPr>
            <a:xfrm>
              <a:off x="8089885" y="6161400"/>
              <a:ext cx="1860972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PE" sz="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https://twitter.com/MineduPeru</a:t>
              </a:r>
              <a:endParaRPr sz="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54;p37">
              <a:extLst>
                <a:ext uri="{FF2B5EF4-FFF2-40B4-BE49-F238E27FC236}">
                  <a16:creationId xmlns:a16="http://schemas.microsoft.com/office/drawing/2014/main" id="{A04C316B-1463-71D3-4B62-142728FB7406}"/>
                </a:ext>
              </a:extLst>
            </p:cNvPr>
            <p:cNvSpPr txBox="1"/>
            <p:nvPr/>
          </p:nvSpPr>
          <p:spPr>
            <a:xfrm>
              <a:off x="9195646" y="5674091"/>
              <a:ext cx="2659263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PE" sz="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https://www.youtube.com/user/mineduperu01/</a:t>
              </a:r>
              <a:endParaRPr sz="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55;p37">
              <a:extLst>
                <a:ext uri="{FF2B5EF4-FFF2-40B4-BE49-F238E27FC236}">
                  <a16:creationId xmlns:a16="http://schemas.microsoft.com/office/drawing/2014/main" id="{3A5A7252-FF96-BE22-99A4-7ECC5C6A232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14488" y="5415703"/>
              <a:ext cx="261570" cy="2615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3B7705F2-820F-1E48-6F0C-50F966D37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774" y="2665770"/>
            <a:ext cx="1299333" cy="129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449681-B92E-420C-B1FD-2BE999E8477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859617" y="2810771"/>
            <a:ext cx="4456800" cy="2265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Words>578</Words>
  <Application>Microsoft Office PowerPoint</Application>
  <PresentationFormat>Panorámica</PresentationFormat>
  <Paragraphs>59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Wingdings 2</vt:lpstr>
      <vt:lpstr>Calibri</vt:lpstr>
      <vt:lpstr>Arial</vt:lpstr>
      <vt:lpstr>Stag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CRISTINA QUEZADA VARA</dc:creator>
  <cp:lastModifiedBy>VANESSA CRISTINA QUEZADA VARA</cp:lastModifiedBy>
  <cp:revision>221</cp:revision>
  <dcterms:created xsi:type="dcterms:W3CDTF">2017-05-04T17:32:01Z</dcterms:created>
  <dcterms:modified xsi:type="dcterms:W3CDTF">2026-02-25T20:57:56Z</dcterms:modified>
</cp:coreProperties>
</file>