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69" r:id="rId2"/>
    <p:sldId id="257" r:id="rId3"/>
    <p:sldId id="270" r:id="rId4"/>
    <p:sldId id="282" r:id="rId5"/>
    <p:sldId id="283" r:id="rId6"/>
    <p:sldId id="258" r:id="rId7"/>
    <p:sldId id="284" r:id="rId8"/>
    <p:sldId id="268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tag" panose="02000503060000020004" pitchFamily="2" charset="0"/>
      <p:regular r:id="rId15"/>
      <p:italic r:id="rId16"/>
    </p:embeddedFont>
    <p:embeddedFont>
      <p:font typeface="Wingdings 2" panose="05020102010507070707" pitchFamily="18" charset="2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4" roundtripDataSignature="AMtx7miT3P+//apI2FmAsslUphlU5R9eK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el Sihuincha" initials="AS" lastIdx="1" clrIdx="0">
    <p:extLst>
      <p:ext uri="{19B8F6BF-5375-455C-9EA6-DF929625EA0E}">
        <p15:presenceInfo xmlns:p15="http://schemas.microsoft.com/office/powerpoint/2012/main" userId="a3fd5b5ab72c678b" providerId="Windows Live"/>
      </p:ext>
    </p:extLst>
  </p:cmAuthor>
  <p:cmAuthor id="2" name="Vanessa Quezada" initials="VQ" lastIdx="1" clrIdx="1">
    <p:extLst>
      <p:ext uri="{19B8F6BF-5375-455C-9EA6-DF929625EA0E}">
        <p15:presenceInfo xmlns:p15="http://schemas.microsoft.com/office/powerpoint/2012/main" userId="1f5a6167336b0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F76"/>
    <a:srgbClr val="000000"/>
    <a:srgbClr val="4B4B4B"/>
    <a:srgbClr val="098CA6"/>
    <a:srgbClr val="98AA3A"/>
    <a:srgbClr val="828282"/>
    <a:srgbClr val="DE4E2A"/>
    <a:srgbClr val="F5CBC1"/>
    <a:srgbClr val="F8E0DA"/>
    <a:srgbClr val="F8D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2"/>
    <p:restoredTop sz="92393" autoAdjust="0"/>
  </p:normalViewPr>
  <p:slideViewPr>
    <p:cSldViewPr snapToGrid="0">
      <p:cViewPr>
        <p:scale>
          <a:sx n="100" d="100"/>
          <a:sy n="100" d="100"/>
        </p:scale>
        <p:origin x="46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Yerovi" userId="72cac57cd690f72f" providerId="LiveId" clId="{20F818DD-5B77-4FDC-9846-99DB053BA35C}"/>
    <pc:docChg chg="undo custSel modSld">
      <pc:chgData name="Paola Yerovi" userId="72cac57cd690f72f" providerId="LiveId" clId="{20F818DD-5B77-4FDC-9846-99DB053BA35C}" dt="2025-12-04T23:55:35.801" v="81" actId="1076"/>
      <pc:docMkLst>
        <pc:docMk/>
      </pc:docMkLst>
      <pc:sldChg chg="modSp mod">
        <pc:chgData name="Paola Yerovi" userId="72cac57cd690f72f" providerId="LiveId" clId="{20F818DD-5B77-4FDC-9846-99DB053BA35C}" dt="2025-12-04T23:48:26.444" v="5" actId="207"/>
        <pc:sldMkLst>
          <pc:docMk/>
          <pc:sldMk cId="0" sldId="257"/>
        </pc:sldMkLst>
        <pc:spChg chg="mod">
          <ac:chgData name="Paola Yerovi" userId="72cac57cd690f72f" providerId="LiveId" clId="{20F818DD-5B77-4FDC-9846-99DB053BA35C}" dt="2025-12-04T23:48:26.444" v="5" actId="207"/>
          <ac:spMkLst>
            <pc:docMk/>
            <pc:sldMk cId="0" sldId="257"/>
            <ac:spMk id="118" creationId="{00000000-0000-0000-0000-000000000000}"/>
          </ac:spMkLst>
        </pc:spChg>
      </pc:sldChg>
      <pc:sldChg chg="modSp mod">
        <pc:chgData name="Paola Yerovi" userId="72cac57cd690f72f" providerId="LiveId" clId="{20F818DD-5B77-4FDC-9846-99DB053BA35C}" dt="2025-12-04T23:55:35.801" v="81" actId="1076"/>
        <pc:sldMkLst>
          <pc:docMk/>
          <pc:sldMk cId="0" sldId="258"/>
        </pc:sldMkLst>
        <pc:spChg chg="mod">
          <ac:chgData name="Paola Yerovi" userId="72cac57cd690f72f" providerId="LiveId" clId="{20F818DD-5B77-4FDC-9846-99DB053BA35C}" dt="2025-12-04T23:51:58.700" v="53" actId="1076"/>
          <ac:spMkLst>
            <pc:docMk/>
            <pc:sldMk cId="0" sldId="258"/>
            <ac:spMk id="3" creationId="{68A3A675-752A-0817-F8B6-D3EA6C3AA4B1}"/>
          </ac:spMkLst>
        </pc:spChg>
        <pc:spChg chg="mod">
          <ac:chgData name="Paola Yerovi" userId="72cac57cd690f72f" providerId="LiveId" clId="{20F818DD-5B77-4FDC-9846-99DB053BA35C}" dt="2025-12-04T23:52:07.782" v="54" actId="1076"/>
          <ac:spMkLst>
            <pc:docMk/>
            <pc:sldMk cId="0" sldId="258"/>
            <ac:spMk id="13" creationId="{1AA07EA9-16D2-4DFE-BEE8-1D27670997AC}"/>
          </ac:spMkLst>
        </pc:spChg>
        <pc:spChg chg="mod">
          <ac:chgData name="Paola Yerovi" userId="72cac57cd690f72f" providerId="LiveId" clId="{20F818DD-5B77-4FDC-9846-99DB053BA35C}" dt="2025-12-04T23:55:35.801" v="81" actId="1076"/>
          <ac:spMkLst>
            <pc:docMk/>
            <pc:sldMk cId="0" sldId="258"/>
            <ac:spMk id="15" creationId="{4FFF1FED-B08F-4B37-9908-41903547F9E5}"/>
          </ac:spMkLst>
        </pc:spChg>
        <pc:spChg chg="mod">
          <ac:chgData name="Paola Yerovi" userId="72cac57cd690f72f" providerId="LiveId" clId="{20F818DD-5B77-4FDC-9846-99DB053BA35C}" dt="2025-12-04T23:52:13.486" v="56" actId="113"/>
          <ac:spMkLst>
            <pc:docMk/>
            <pc:sldMk cId="0" sldId="258"/>
            <ac:spMk id="153" creationId="{00000000-0000-0000-0000-000000000000}"/>
          </ac:spMkLst>
        </pc:spChg>
      </pc:sldChg>
      <pc:sldChg chg="modSp mod">
        <pc:chgData name="Paola Yerovi" userId="72cac57cd690f72f" providerId="LiveId" clId="{20F818DD-5B77-4FDC-9846-99DB053BA35C}" dt="2025-12-04T23:47:54.827" v="1" actId="113"/>
        <pc:sldMkLst>
          <pc:docMk/>
          <pc:sldMk cId="0" sldId="269"/>
        </pc:sldMkLst>
        <pc:spChg chg="mod">
          <ac:chgData name="Paola Yerovi" userId="72cac57cd690f72f" providerId="LiveId" clId="{20F818DD-5B77-4FDC-9846-99DB053BA35C}" dt="2025-12-04T23:47:54.827" v="1" actId="113"/>
          <ac:spMkLst>
            <pc:docMk/>
            <pc:sldMk cId="0" sldId="269"/>
            <ac:spMk id="95" creationId="{00000000-0000-0000-0000-000000000000}"/>
          </ac:spMkLst>
        </pc:spChg>
      </pc:sldChg>
      <pc:sldChg chg="modSp mod">
        <pc:chgData name="Paola Yerovi" userId="72cac57cd690f72f" providerId="LiveId" clId="{20F818DD-5B77-4FDC-9846-99DB053BA35C}" dt="2025-12-04T23:55:13.152" v="77" actId="14100"/>
        <pc:sldMkLst>
          <pc:docMk/>
          <pc:sldMk cId="1196987845" sldId="270"/>
        </pc:sldMkLst>
        <pc:spChg chg="mod">
          <ac:chgData name="Paola Yerovi" userId="72cac57cd690f72f" providerId="LiveId" clId="{20F818DD-5B77-4FDC-9846-99DB053BA35C}" dt="2025-12-04T23:48:59.821" v="19" actId="5793"/>
          <ac:spMkLst>
            <pc:docMk/>
            <pc:sldMk cId="1196987845" sldId="270"/>
            <ac:spMk id="17" creationId="{B03BF19E-9DDF-4A41-87D8-BA9ADB2549EF}"/>
          </ac:spMkLst>
        </pc:spChg>
        <pc:spChg chg="mod">
          <ac:chgData name="Paola Yerovi" userId="72cac57cd690f72f" providerId="LiveId" clId="{20F818DD-5B77-4FDC-9846-99DB053BA35C}" dt="2025-12-04T23:49:12.536" v="21" actId="113"/>
          <ac:spMkLst>
            <pc:docMk/>
            <pc:sldMk cId="1196987845" sldId="270"/>
            <ac:spMk id="118" creationId="{00000000-0000-0000-0000-000000000000}"/>
          </ac:spMkLst>
        </pc:spChg>
        <pc:cxnChg chg="mod">
          <ac:chgData name="Paola Yerovi" userId="72cac57cd690f72f" providerId="LiveId" clId="{20F818DD-5B77-4FDC-9846-99DB053BA35C}" dt="2025-12-04T23:55:13.152" v="77" actId="14100"/>
          <ac:cxnSpMkLst>
            <pc:docMk/>
            <pc:sldMk cId="1196987845" sldId="270"/>
            <ac:cxnSpMk id="18" creationId="{8949AEB0-9EB2-483F-B26E-76B84B146027}"/>
          </ac:cxnSpMkLst>
        </pc:cxnChg>
      </pc:sldChg>
      <pc:sldChg chg="modSp mod">
        <pc:chgData name="Paola Yerovi" userId="72cac57cd690f72f" providerId="LiveId" clId="{20F818DD-5B77-4FDC-9846-99DB053BA35C}" dt="2025-12-04T23:54:50.953" v="76" actId="1076"/>
        <pc:sldMkLst>
          <pc:docMk/>
          <pc:sldMk cId="342266025" sldId="281"/>
        </pc:sldMkLst>
        <pc:spChg chg="mod">
          <ac:chgData name="Paola Yerovi" userId="72cac57cd690f72f" providerId="LiveId" clId="{20F818DD-5B77-4FDC-9846-99DB053BA35C}" dt="2025-12-04T23:52:59.880" v="66" actId="207"/>
          <ac:spMkLst>
            <pc:docMk/>
            <pc:sldMk cId="342266025" sldId="281"/>
            <ac:spMk id="27" creationId="{E8B97B06-BE2B-4D03-BA08-A526CE0144A5}"/>
          </ac:spMkLst>
        </pc:spChg>
        <pc:spChg chg="mod">
          <ac:chgData name="Paola Yerovi" userId="72cac57cd690f72f" providerId="LiveId" clId="{20F818DD-5B77-4FDC-9846-99DB053BA35C}" dt="2025-12-04T23:53:23.852" v="68" actId="1076"/>
          <ac:spMkLst>
            <pc:docMk/>
            <pc:sldMk cId="342266025" sldId="281"/>
            <ac:spMk id="41" creationId="{D3D93C55-D31F-4734-8C79-8205C0B62E32}"/>
          </ac:spMkLst>
        </pc:spChg>
        <pc:spChg chg="mod">
          <ac:chgData name="Paola Yerovi" userId="72cac57cd690f72f" providerId="LiveId" clId="{20F818DD-5B77-4FDC-9846-99DB053BA35C}" dt="2025-12-04T23:54:50.953" v="76" actId="1076"/>
          <ac:spMkLst>
            <pc:docMk/>
            <pc:sldMk cId="342266025" sldId="281"/>
            <ac:spMk id="50" creationId="{D80F1B43-26AA-4225-8D62-023E04ABEEF7}"/>
          </ac:spMkLst>
        </pc:spChg>
        <pc:spChg chg="mod">
          <ac:chgData name="Paola Yerovi" userId="72cac57cd690f72f" providerId="LiveId" clId="{20F818DD-5B77-4FDC-9846-99DB053BA35C}" dt="2025-12-04T23:53:34.603" v="73" actId="113"/>
          <ac:spMkLst>
            <pc:docMk/>
            <pc:sldMk cId="342266025" sldId="281"/>
            <ac:spMk id="184" creationId="{00000000-0000-0000-0000-000000000000}"/>
          </ac:spMkLst>
        </pc:spChg>
        <pc:grpChg chg="mod">
          <ac:chgData name="Paola Yerovi" userId="72cac57cd690f72f" providerId="LiveId" clId="{20F818DD-5B77-4FDC-9846-99DB053BA35C}" dt="2025-12-04T23:54:43.701" v="75" actId="1076"/>
          <ac:grpSpMkLst>
            <pc:docMk/>
            <pc:sldMk cId="342266025" sldId="281"/>
            <ac:grpSpMk id="133" creationId="{C4F01309-CA3C-42E3-9477-2BC03D2C9915}"/>
          </ac:grpSpMkLst>
        </pc:grpChg>
        <pc:cxnChg chg="mod">
          <ac:chgData name="Paola Yerovi" userId="72cac57cd690f72f" providerId="LiveId" clId="{20F818DD-5B77-4FDC-9846-99DB053BA35C}" dt="2025-12-04T23:54:38.869" v="74" actId="14100"/>
          <ac:cxnSpMkLst>
            <pc:docMk/>
            <pc:sldMk cId="342266025" sldId="281"/>
            <ac:cxnSpMk id="35" creationId="{6F91AC83-EAC4-42B0-9E18-F79F4321813E}"/>
          </ac:cxnSpMkLst>
        </pc:cxnChg>
        <pc:cxnChg chg="mod">
          <ac:chgData name="Paola Yerovi" userId="72cac57cd690f72f" providerId="LiveId" clId="{20F818DD-5B77-4FDC-9846-99DB053BA35C}" dt="2025-12-04T23:52:58.943" v="65" actId="1076"/>
          <ac:cxnSpMkLst>
            <pc:docMk/>
            <pc:sldMk cId="342266025" sldId="281"/>
            <ac:cxnSpMk id="39" creationId="{9A99CF2D-35F6-4909-9364-4F1417770898}"/>
          </ac:cxnSpMkLst>
        </pc:cxnChg>
      </pc:sldChg>
      <pc:sldChg chg="modSp mod">
        <pc:chgData name="Paola Yerovi" userId="72cac57cd690f72f" providerId="LiveId" clId="{20F818DD-5B77-4FDC-9846-99DB053BA35C}" dt="2025-12-04T23:55:21.951" v="78" actId="1076"/>
        <pc:sldMkLst>
          <pc:docMk/>
          <pc:sldMk cId="1699953660" sldId="282"/>
        </pc:sldMkLst>
        <pc:spChg chg="mod">
          <ac:chgData name="Paola Yerovi" userId="72cac57cd690f72f" providerId="LiveId" clId="{20F818DD-5B77-4FDC-9846-99DB053BA35C}" dt="2025-12-04T23:55:21.951" v="78" actId="1076"/>
          <ac:spMkLst>
            <pc:docMk/>
            <pc:sldMk cId="1699953660" sldId="282"/>
            <ac:spMk id="19" creationId="{03EB7347-21C4-4A23-9CD1-275A985B5D24}"/>
          </ac:spMkLst>
        </pc:spChg>
        <pc:spChg chg="mod">
          <ac:chgData name="Paola Yerovi" userId="72cac57cd690f72f" providerId="LiveId" clId="{20F818DD-5B77-4FDC-9846-99DB053BA35C}" dt="2025-12-04T23:50:39.164" v="40" actId="20577"/>
          <ac:spMkLst>
            <pc:docMk/>
            <pc:sldMk cId="1699953660" sldId="282"/>
            <ac:spMk id="20" creationId="{8D578FF2-B164-48F9-9046-923842F1E11D}"/>
          </ac:spMkLst>
        </pc:spChg>
        <pc:spChg chg="mod">
          <ac:chgData name="Paola Yerovi" userId="72cac57cd690f72f" providerId="LiveId" clId="{20F818DD-5B77-4FDC-9846-99DB053BA35C}" dt="2025-12-04T23:50:30.595" v="39" actId="113"/>
          <ac:spMkLst>
            <pc:docMk/>
            <pc:sldMk cId="1699953660" sldId="282"/>
            <ac:spMk id="21" creationId="{C24ED471-D254-4A6E-B9E0-CE8C7DBA0B9F}"/>
          </ac:spMkLst>
        </pc:spChg>
        <pc:spChg chg="mod">
          <ac:chgData name="Paola Yerovi" userId="72cac57cd690f72f" providerId="LiveId" clId="{20F818DD-5B77-4FDC-9846-99DB053BA35C}" dt="2025-12-04T23:52:19.348" v="58" actId="113"/>
          <ac:spMkLst>
            <pc:docMk/>
            <pc:sldMk cId="1699953660" sldId="282"/>
            <ac:spMk id="118" creationId="{00000000-0000-0000-0000-000000000000}"/>
          </ac:spMkLst>
        </pc:spChg>
      </pc:sldChg>
      <pc:sldChg chg="modSp mod">
        <pc:chgData name="Paola Yerovi" userId="72cac57cd690f72f" providerId="LiveId" clId="{20F818DD-5B77-4FDC-9846-99DB053BA35C}" dt="2025-12-04T23:55:31.444" v="80" actId="1036"/>
        <pc:sldMkLst>
          <pc:docMk/>
          <pc:sldMk cId="994219150" sldId="283"/>
        </pc:sldMkLst>
        <pc:spChg chg="mod">
          <ac:chgData name="Paola Yerovi" userId="72cac57cd690f72f" providerId="LiveId" clId="{20F818DD-5B77-4FDC-9846-99DB053BA35C}" dt="2025-12-04T23:55:31.444" v="80" actId="1036"/>
          <ac:spMkLst>
            <pc:docMk/>
            <pc:sldMk cId="994219150" sldId="283"/>
            <ac:spMk id="19" creationId="{03EB7347-21C4-4A23-9CD1-275A985B5D24}"/>
          </ac:spMkLst>
        </pc:spChg>
        <pc:spChg chg="mod">
          <ac:chgData name="Paola Yerovi" userId="72cac57cd690f72f" providerId="LiveId" clId="{20F818DD-5B77-4FDC-9846-99DB053BA35C}" dt="2025-12-04T23:51:34.532" v="44" actId="113"/>
          <ac:spMkLst>
            <pc:docMk/>
            <pc:sldMk cId="994219150" sldId="283"/>
            <ac:spMk id="22" creationId="{E359AD48-9AF8-4EF9-9996-A9F11991FBFF}"/>
          </ac:spMkLst>
        </pc:spChg>
        <pc:spChg chg="mod">
          <ac:chgData name="Paola Yerovi" userId="72cac57cd690f72f" providerId="LiveId" clId="{20F818DD-5B77-4FDC-9846-99DB053BA35C}" dt="2025-12-04T23:52:25.718" v="60" actId="113"/>
          <ac:spMkLst>
            <pc:docMk/>
            <pc:sldMk cId="994219150" sldId="283"/>
            <ac:spMk id="1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8966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08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28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85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58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409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69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885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39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 userDrawn="1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64738" y="152400"/>
            <a:ext cx="1949450" cy="423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47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 preserve="1">
  <p:cSld name="Título y texto vertical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6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 preserve="1">
  <p:cSld name="Título vertical y tex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024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780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userDrawn="1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64738" y="152400"/>
            <a:ext cx="1949450" cy="42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118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preserve="1" userDrawn="1">
  <p:cSld name="Encabezado de secció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66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 preserve="1">
  <p:cSld name="Dos objeto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95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 preserve="1">
  <p:cSld name="Comparació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376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 preserve="1">
  <p:cSld name="Solo el títul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46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En blanc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67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 preserve="1">
  <p:cSld name="Contenido con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80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 preserve="1">
  <p:cSld name="Imagen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162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06F446D-1306-BBE7-D29A-06B3CCB12196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-846540" y="2845140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13FD28B-B904-8FDF-0AAF-E0E8903C3CC8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2328460" y="2337140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993F0EF-FAFA-D0BE-EF68-EB9488E81698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-3259540" y="3020691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AD2B9DE-2CFA-A296-5A32-5F06D2CE43B8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220260" y="4648538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BD091E8-8FD0-B96B-1B35-5652D83D1DC6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-1913340" y="1041741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64F6C1E-4303-DAF0-1864-1314ED911618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3205388" y="4112885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211AA84-D0C3-C447-AAC3-2D402A3952E1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5693331" y="3933956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F9F0E7D-3EB3-92CD-9D0E-AFF4BD3BC8D8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-4136468" y="1129518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307CEEF-EEA5-3A90-B93E-57A0CED5594A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4320478" y="5761627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E3B69EB-6FC2-16F6-42EA-CF254A842ACA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-2968070" y="-578471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3D7D9B4-2563-DE3C-89F2-C41657589675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-5165794" y="-440531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63000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</p:spTree>
    <p:extLst>
      <p:ext uri="{BB962C8B-B14F-4D97-AF65-F5344CB8AC3E}">
        <p14:creationId xmlns:p14="http://schemas.microsoft.com/office/powerpoint/2010/main" val="24798696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4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E3C135F-2BD7-4F15-8508-ACAA6F513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0" y="4262368"/>
            <a:ext cx="714286" cy="704762"/>
          </a:xfrm>
          <a:prstGeom prst="rect">
            <a:avLst/>
          </a:prstGeom>
        </p:spPr>
      </p:pic>
      <p:sp>
        <p:nvSpPr>
          <p:cNvPr id="90" name="Google Shape;90;p1"/>
          <p:cNvSpPr txBox="1"/>
          <p:nvPr/>
        </p:nvSpPr>
        <p:spPr>
          <a:xfrm>
            <a:off x="507935" y="2032176"/>
            <a:ext cx="680471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4000" dirty="0">
                <a:solidFill>
                  <a:srgbClr val="427F76"/>
                </a:solidFill>
                <a:latin typeface="Stag" panose="02000503060000020004" pitchFamily="2" charset="0"/>
                <a:ea typeface="Calibri"/>
                <a:cs typeface="Calibri"/>
                <a:sym typeface="Calibri"/>
              </a:rPr>
              <a:t>Concurso de Ascenso ETP  2025 Minedu</a:t>
            </a:r>
          </a:p>
        </p:txBody>
      </p:sp>
      <p:sp>
        <p:nvSpPr>
          <p:cNvPr id="91" name="Google Shape;91;p1"/>
          <p:cNvSpPr/>
          <p:nvPr/>
        </p:nvSpPr>
        <p:spPr>
          <a:xfrm>
            <a:off x="0" y="0"/>
            <a:ext cx="12192000" cy="1361440"/>
          </a:xfrm>
          <a:prstGeom prst="rect">
            <a:avLst/>
          </a:prstGeom>
          <a:solidFill>
            <a:srgbClr val="427F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031" y="399704"/>
            <a:ext cx="3166878" cy="58216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835218" y="4422409"/>
            <a:ext cx="6804710" cy="384680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101428" y="4422409"/>
            <a:ext cx="65385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Pautas para revisar el </a:t>
            </a:r>
            <a:r>
              <a:rPr lang="es-E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Individual de Resultados </a:t>
            </a: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(IIR)</a:t>
            </a: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0" y="5857392"/>
            <a:ext cx="12192000" cy="1007973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7349" y="6040477"/>
            <a:ext cx="3042245" cy="66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FF8B736-C415-4059-A9A7-64D1277DD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4" y="4369423"/>
            <a:ext cx="459903" cy="4906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-15758" y="6190508"/>
            <a:ext cx="12207757" cy="673138"/>
            <a:chOff x="-15758" y="6099524"/>
            <a:chExt cx="12207757" cy="673138"/>
          </a:xfrm>
        </p:grpSpPr>
        <p:sp>
          <p:nvSpPr>
            <p:cNvPr id="107" name="Google Shape;107;p3"/>
            <p:cNvSpPr/>
            <p:nvPr/>
          </p:nvSpPr>
          <p:spPr>
            <a:xfrm>
              <a:off x="-15758" y="6293862"/>
              <a:ext cx="12207757" cy="47880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 rot="16200000">
              <a:off x="10891888" y="5726752"/>
              <a:ext cx="661478" cy="1407021"/>
            </a:xfrm>
            <a:custGeom>
              <a:avLst/>
              <a:gdLst/>
              <a:ahLst/>
              <a:cxnLst/>
              <a:rect l="l" t="t" r="r" b="b"/>
              <a:pathLst>
                <a:path w="1312333" h="2568222" extrusionOk="0">
                  <a:moveTo>
                    <a:pt x="1312333" y="0"/>
                  </a:moveTo>
                  <a:lnTo>
                    <a:pt x="0" y="1298222"/>
                  </a:lnTo>
                  <a:lnTo>
                    <a:pt x="1312333" y="2568222"/>
                  </a:lnTo>
                  <a:cubicBezTo>
                    <a:pt x="1307629" y="1716852"/>
                    <a:pt x="1302926" y="865481"/>
                    <a:pt x="1312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3"/>
          <p:cNvSpPr txBox="1">
            <a:spLocks noGrp="1"/>
          </p:cNvSpPr>
          <p:nvPr>
            <p:ph type="sldNum" idx="4294967295"/>
          </p:nvPr>
        </p:nvSpPr>
        <p:spPr>
          <a:xfrm>
            <a:off x="8639175" y="63848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PE"/>
              <a:t>2</a:t>
            </a:fld>
            <a:endParaRPr dirty="0"/>
          </a:p>
        </p:txBody>
      </p:sp>
      <p:sp>
        <p:nvSpPr>
          <p:cNvPr id="110" name="Google Shape;110;p3"/>
          <p:cNvSpPr/>
          <p:nvPr/>
        </p:nvSpPr>
        <p:spPr>
          <a:xfrm>
            <a:off x="-18933" y="652375"/>
            <a:ext cx="161780" cy="1613326"/>
          </a:xfrm>
          <a:prstGeom prst="rect">
            <a:avLst/>
          </a:prstGeom>
          <a:solidFill>
            <a:srgbClr val="098C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85979" y="6448513"/>
            <a:ext cx="61792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Pautas para revisar el </a:t>
            </a:r>
            <a:r>
              <a:rPr lang="es-E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Individual de Resultados </a:t>
            </a: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(IIR)</a:t>
            </a: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26" name="Google Shape;126;p3"/>
          <p:cNvCxnSpPr/>
          <p:nvPr/>
        </p:nvCxnSpPr>
        <p:spPr>
          <a:xfrm>
            <a:off x="11737848" y="5787446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3"/>
          <p:cNvSpPr/>
          <p:nvPr/>
        </p:nvSpPr>
        <p:spPr>
          <a:xfrm>
            <a:off x="-18934" y="652375"/>
            <a:ext cx="273600" cy="1613326"/>
          </a:xfrm>
          <a:prstGeom prst="rect">
            <a:avLst/>
          </a:prstGeom>
          <a:solidFill>
            <a:srgbClr val="427F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98C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29;p3">
            <a:extLst>
              <a:ext uri="{FF2B5EF4-FFF2-40B4-BE49-F238E27FC236}">
                <a16:creationId xmlns:a16="http://schemas.microsoft.com/office/drawing/2014/main" id="{D6AEED64-7C3E-4EC9-AE20-F81AB3E147C6}"/>
              </a:ext>
            </a:extLst>
          </p:cNvPr>
          <p:cNvSpPr txBox="1"/>
          <p:nvPr/>
        </p:nvSpPr>
        <p:spPr>
          <a:xfrm>
            <a:off x="928311" y="2030748"/>
            <a:ext cx="10335377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200" b="1" dirty="0">
                <a:solidFill>
                  <a:srgbClr val="427F76"/>
                </a:solidFill>
                <a:latin typeface="Calibri"/>
                <a:ea typeface="Tahoma"/>
                <a:cs typeface="Calibri"/>
              </a:rPr>
              <a:t>Estimada y estimado docente:</a:t>
            </a:r>
            <a:endParaRPr lang="es-PE" sz="2200" b="1" dirty="0">
              <a:solidFill>
                <a:srgbClr val="427F76"/>
              </a:solidFill>
              <a:latin typeface="Calibri"/>
              <a:ea typeface="Tahoma"/>
              <a:cs typeface="Calibri"/>
              <a:sym typeface="Tahoma"/>
            </a:endParaRPr>
          </a:p>
          <a:p>
            <a:pPr algn="ctr"/>
            <a:endParaRPr lang="es-PE" sz="22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Tahoma"/>
              <a:cs typeface="Calibri"/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Calibri"/>
                <a:ea typeface="Tahoma"/>
                <a:cs typeface="Calibri"/>
                <a:sym typeface="Tahoma"/>
              </a:rPr>
              <a:t>Como parte del </a:t>
            </a:r>
            <a:r>
              <a:rPr lang="es-PE" sz="1800" b="1" dirty="0">
                <a:solidFill>
                  <a:schemeClr val="tx1"/>
                </a:solidFill>
                <a:latin typeface="Calibri"/>
                <a:ea typeface="Tahoma"/>
                <a:cs typeface="Calibri"/>
                <a:sym typeface="Tahoma"/>
              </a:rPr>
              <a:t>Concurso de Ascenso ETP – 2025 Minedu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ahoma"/>
                <a:cs typeface="Calibri"/>
                <a:sym typeface="Tahoma"/>
              </a:rPr>
              <a:t>, podrá acceder a su </a:t>
            </a:r>
            <a:r>
              <a:rPr lang="es-ES" sz="1800" b="1" dirty="0">
                <a:solidFill>
                  <a:schemeClr val="tx1"/>
                </a:solidFill>
                <a:latin typeface="Calibri"/>
                <a:ea typeface="Tahoma"/>
                <a:cs typeface="Calibri"/>
                <a:sym typeface="Tahoma"/>
              </a:rPr>
              <a:t>Informe Individual de Resultados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ahoma"/>
                <a:cs typeface="Calibri"/>
                <a:sym typeface="Tahoma"/>
              </a:rPr>
              <a:t>. Este documento, que es </a:t>
            </a:r>
            <a:r>
              <a:rPr lang="es-ES" sz="1800" u="sng" dirty="0">
                <a:solidFill>
                  <a:schemeClr val="tx1"/>
                </a:solidFill>
                <a:latin typeface="Calibri"/>
                <a:ea typeface="Tahoma"/>
                <a:cs typeface="Calibri"/>
                <a:sym typeface="Tahoma"/>
              </a:rPr>
              <a:t>personal y confidencial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ahoma"/>
                <a:cs typeface="Calibri"/>
                <a:sym typeface="Tahoma"/>
              </a:rPr>
              <a:t>, le brinda el detalle de sus resultados en los rubros y desempeños evaluados en el concurso.</a:t>
            </a:r>
          </a:p>
          <a:p>
            <a:pPr algn="just"/>
            <a:endParaRPr lang="es-ES" sz="18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Calibri"/>
                <a:ea typeface="Tahoma"/>
                <a:cs typeface="Calibri"/>
              </a:rPr>
              <a:t>Las siguientes pautas tienen como objetivo orientar el análisis de la información proporcionada por el </a:t>
            </a:r>
            <a:r>
              <a:rPr lang="es-ES" sz="1800" b="1" dirty="0">
                <a:solidFill>
                  <a:schemeClr val="tx1"/>
                </a:solidFill>
                <a:latin typeface="Calibri"/>
                <a:ea typeface="Tahoma"/>
                <a:cs typeface="Calibri"/>
              </a:rPr>
              <a:t>Informe Individual de Resultados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ahoma"/>
                <a:cs typeface="Calibri"/>
              </a:rPr>
              <a:t>. Así, podrá aprovechar su contenido para identificar tanto fortalezas como oportunidades de mejora en beneficio de su desarrollo profesional.</a:t>
            </a:r>
            <a:endParaRPr lang="es-ES" sz="1800" dirty="0">
              <a:solidFill>
                <a:schemeClr val="tx1"/>
              </a:solidFill>
              <a:latin typeface="Calibri"/>
              <a:ea typeface="Tahoma"/>
              <a:cs typeface="Calibri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-15758" y="6200508"/>
            <a:ext cx="12207757" cy="661679"/>
            <a:chOff x="-15758" y="6167763"/>
            <a:chExt cx="12207757" cy="661679"/>
          </a:xfrm>
        </p:grpSpPr>
        <p:sp>
          <p:nvSpPr>
            <p:cNvPr id="107" name="Google Shape;107;p3"/>
            <p:cNvSpPr/>
            <p:nvPr/>
          </p:nvSpPr>
          <p:spPr>
            <a:xfrm>
              <a:off x="-15758" y="6350642"/>
              <a:ext cx="12207757" cy="47880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 rot="16200000">
              <a:off x="10877510" y="5794991"/>
              <a:ext cx="661478" cy="1407021"/>
            </a:xfrm>
            <a:custGeom>
              <a:avLst/>
              <a:gdLst/>
              <a:ahLst/>
              <a:cxnLst/>
              <a:rect l="l" t="t" r="r" b="b"/>
              <a:pathLst>
                <a:path w="1312333" h="2568222" extrusionOk="0">
                  <a:moveTo>
                    <a:pt x="1312333" y="0"/>
                  </a:moveTo>
                  <a:lnTo>
                    <a:pt x="0" y="1298222"/>
                  </a:lnTo>
                  <a:lnTo>
                    <a:pt x="1312333" y="2568222"/>
                  </a:lnTo>
                  <a:cubicBezTo>
                    <a:pt x="1307629" y="1716852"/>
                    <a:pt x="1302926" y="865481"/>
                    <a:pt x="1312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3"/>
          <p:cNvSpPr txBox="1">
            <a:spLocks noGrp="1"/>
          </p:cNvSpPr>
          <p:nvPr>
            <p:ph type="sldNum" idx="4294967295"/>
          </p:nvPr>
        </p:nvSpPr>
        <p:spPr>
          <a:xfrm>
            <a:off x="8620125" y="63884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PE"/>
              <a:t>3</a:t>
            </a:fld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170143" y="6446324"/>
            <a:ext cx="61792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Pautas para revisar el </a:t>
            </a:r>
            <a:r>
              <a:rPr lang="es-E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Individual de Resultados </a:t>
            </a: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(IIR)</a:t>
            </a: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26" name="Google Shape;126;p3"/>
          <p:cNvCxnSpPr/>
          <p:nvPr/>
        </p:nvCxnSpPr>
        <p:spPr>
          <a:xfrm>
            <a:off x="11737848" y="5787446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3"/>
          <p:cNvSpPr txBox="1"/>
          <p:nvPr/>
        </p:nvSpPr>
        <p:spPr>
          <a:xfrm>
            <a:off x="6807329" y="5614918"/>
            <a:ext cx="10799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3;p3"/>
          <p:cNvSpPr/>
          <p:nvPr/>
        </p:nvSpPr>
        <p:spPr>
          <a:xfrm>
            <a:off x="-18934" y="652375"/>
            <a:ext cx="273600" cy="1613326"/>
          </a:xfrm>
          <a:prstGeom prst="rect">
            <a:avLst/>
          </a:prstGeom>
          <a:solidFill>
            <a:srgbClr val="427F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98C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03BF19E-9DDF-4A41-87D8-BA9ADB2549EF}"/>
              </a:ext>
            </a:extLst>
          </p:cNvPr>
          <p:cNvSpPr txBox="1"/>
          <p:nvPr/>
        </p:nvSpPr>
        <p:spPr>
          <a:xfrm>
            <a:off x="1024748" y="1965815"/>
            <a:ext cx="4033027" cy="24622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24130"/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En la parte superior, encontrará </a:t>
            </a:r>
            <a:r>
              <a:rPr lang="es-PE" sz="2200" b="1" u="none" strike="noStrike" baseline="0" dirty="0">
                <a:solidFill>
                  <a:schemeClr val="tx1"/>
                </a:solidFill>
                <a:latin typeface="Calibri"/>
              </a:rPr>
              <a:t>sus datos de identificación</a:t>
            </a:r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: </a:t>
            </a:r>
          </a:p>
          <a:p>
            <a:pPr marL="342900" marR="24130" indent="-342900">
              <a:buFont typeface="Arial" panose="020B0604020202020204" pitchFamily="34" charset="0"/>
              <a:buChar char="•"/>
            </a:pPr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nombres y apellidos,</a:t>
            </a:r>
            <a:endParaRPr lang="es-PE" sz="2200" dirty="0">
              <a:solidFill>
                <a:schemeClr val="tx1"/>
              </a:solidFill>
              <a:latin typeface="Calibri"/>
            </a:endParaRPr>
          </a:p>
          <a:p>
            <a:pPr marL="342900" marR="24130" indent="-342900">
              <a:buFont typeface="Arial" panose="020B0604020202020204" pitchFamily="34" charset="0"/>
              <a:buChar char="•"/>
            </a:pPr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documento de identidad, </a:t>
            </a:r>
          </a:p>
          <a:p>
            <a:pPr marL="342900" marR="24130" indent="-342900">
              <a:buFont typeface="Arial" panose="020B0604020202020204" pitchFamily="34" charset="0"/>
              <a:buChar char="•"/>
            </a:pPr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grupo de inscripción (actividad económica), y </a:t>
            </a:r>
          </a:p>
          <a:p>
            <a:pPr marL="342900" marR="24130" indent="-342900">
              <a:buFont typeface="Arial" panose="020B0604020202020204" pitchFamily="34" charset="0"/>
              <a:buChar char="•"/>
            </a:pPr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escala a la que postula.</a:t>
            </a:r>
            <a:r>
              <a:rPr lang="es-PE" sz="2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949AEB0-9EB2-483F-B26E-76B84B146027}"/>
              </a:ext>
            </a:extLst>
          </p:cNvPr>
          <p:cNvCxnSpPr>
            <a:cxnSpLocks/>
          </p:cNvCxnSpPr>
          <p:nvPr/>
        </p:nvCxnSpPr>
        <p:spPr>
          <a:xfrm flipV="1">
            <a:off x="4760062" y="1450473"/>
            <a:ext cx="1175379" cy="126984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048E7D2-4DA3-4FDE-89AA-7414E36CA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835" y="625354"/>
            <a:ext cx="3878042" cy="5462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98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-15758" y="6200508"/>
            <a:ext cx="12207757" cy="661679"/>
            <a:chOff x="-15758" y="6167763"/>
            <a:chExt cx="12207757" cy="661679"/>
          </a:xfrm>
        </p:grpSpPr>
        <p:sp>
          <p:nvSpPr>
            <p:cNvPr id="107" name="Google Shape;107;p3"/>
            <p:cNvSpPr/>
            <p:nvPr/>
          </p:nvSpPr>
          <p:spPr>
            <a:xfrm>
              <a:off x="-15758" y="6350642"/>
              <a:ext cx="12207757" cy="47880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 rot="16200000">
              <a:off x="10877510" y="5794991"/>
              <a:ext cx="661478" cy="1407021"/>
            </a:xfrm>
            <a:custGeom>
              <a:avLst/>
              <a:gdLst/>
              <a:ahLst/>
              <a:cxnLst/>
              <a:rect l="l" t="t" r="r" b="b"/>
              <a:pathLst>
                <a:path w="1312333" h="2568222" extrusionOk="0">
                  <a:moveTo>
                    <a:pt x="1312333" y="0"/>
                  </a:moveTo>
                  <a:lnTo>
                    <a:pt x="0" y="1298222"/>
                  </a:lnTo>
                  <a:lnTo>
                    <a:pt x="1312333" y="2568222"/>
                  </a:lnTo>
                  <a:cubicBezTo>
                    <a:pt x="1307629" y="1716852"/>
                    <a:pt x="1302926" y="865481"/>
                    <a:pt x="1312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3"/>
          <p:cNvSpPr txBox="1">
            <a:spLocks noGrp="1"/>
          </p:cNvSpPr>
          <p:nvPr>
            <p:ph type="sldNum" idx="4294967295"/>
          </p:nvPr>
        </p:nvSpPr>
        <p:spPr>
          <a:xfrm>
            <a:off x="8586787" y="64074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PE"/>
              <a:t>4</a:t>
            </a:fld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170143" y="6446324"/>
            <a:ext cx="61792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Pautas para revisar el </a:t>
            </a:r>
            <a:r>
              <a:rPr lang="es-E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Individual de Resultados </a:t>
            </a: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(IIR)</a:t>
            </a: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26" name="Google Shape;126;p3"/>
          <p:cNvCxnSpPr/>
          <p:nvPr/>
        </p:nvCxnSpPr>
        <p:spPr>
          <a:xfrm>
            <a:off x="11984589" y="5787446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33;p3"/>
          <p:cNvSpPr/>
          <p:nvPr/>
        </p:nvSpPr>
        <p:spPr>
          <a:xfrm>
            <a:off x="-18934" y="652375"/>
            <a:ext cx="273600" cy="1613326"/>
          </a:xfrm>
          <a:prstGeom prst="rect">
            <a:avLst/>
          </a:prstGeom>
          <a:solidFill>
            <a:srgbClr val="427F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98C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3EB7347-21C4-4A23-9CD1-275A985B5D24}"/>
              </a:ext>
            </a:extLst>
          </p:cNvPr>
          <p:cNvSpPr txBox="1"/>
          <p:nvPr/>
        </p:nvSpPr>
        <p:spPr>
          <a:xfrm>
            <a:off x="559048" y="524914"/>
            <a:ext cx="83156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5875"/>
            <a:r>
              <a:rPr lang="es-PE" sz="2400" b="1" u="none" strike="noStrike" baseline="0" dirty="0">
                <a:solidFill>
                  <a:srgbClr val="4B4B4B"/>
                </a:solidFill>
                <a:latin typeface="Calibri"/>
              </a:rPr>
              <a:t>Sección </a:t>
            </a:r>
            <a:r>
              <a:rPr lang="es-PE" sz="2400" b="1" u="none" strike="noStrike" baseline="0" dirty="0">
                <a:solidFill>
                  <a:srgbClr val="427F76"/>
                </a:solidFill>
                <a:latin typeface="Calibri"/>
              </a:rPr>
              <a:t>Resumen de sus resultados</a:t>
            </a:r>
            <a:endParaRPr lang="es-PE" sz="2400" b="1" dirty="0">
              <a:solidFill>
                <a:srgbClr val="427F76"/>
              </a:solidFill>
              <a:latin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24ED471-D254-4A6E-B9E0-CE8C7DBA0B9F}"/>
              </a:ext>
            </a:extLst>
          </p:cNvPr>
          <p:cNvSpPr txBox="1"/>
          <p:nvPr/>
        </p:nvSpPr>
        <p:spPr>
          <a:xfrm>
            <a:off x="778839" y="1353682"/>
            <a:ext cx="2726659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5875"/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En esta sección, </a:t>
            </a:r>
            <a:r>
              <a:rPr lang="es-PE" sz="2200" dirty="0">
                <a:solidFill>
                  <a:schemeClr val="tx1"/>
                </a:solidFill>
                <a:latin typeface="Calibri"/>
              </a:rPr>
              <a:t>encontra</a:t>
            </a:r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rá el </a:t>
            </a:r>
            <a:r>
              <a:rPr lang="es-PE" sz="2200" b="1" u="none" strike="noStrike" baseline="0" dirty="0">
                <a:solidFill>
                  <a:schemeClr val="tx1"/>
                </a:solidFill>
                <a:latin typeface="Calibri"/>
              </a:rPr>
              <a:t>resumen de sus resultados </a:t>
            </a:r>
            <a:r>
              <a:rPr lang="es-PE" sz="2200" dirty="0">
                <a:solidFill>
                  <a:schemeClr val="tx1"/>
                </a:solidFill>
                <a:latin typeface="Calibri"/>
              </a:rPr>
              <a:t>en el concurso.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A6EB0F-6082-478B-A20A-1A2D9353B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661" y="2277702"/>
            <a:ext cx="5293110" cy="387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BD437C2-AF0A-493A-89D8-FB7AD2C46046}"/>
              </a:ext>
            </a:extLst>
          </p:cNvPr>
          <p:cNvSpPr/>
          <p:nvPr/>
        </p:nvSpPr>
        <p:spPr>
          <a:xfrm>
            <a:off x="4837140" y="1075771"/>
            <a:ext cx="5968865" cy="813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estos dos recuadros, se presentan los puntajes mínimo y máximo establecidos para la </a:t>
            </a:r>
            <a:r>
              <a:rPr lang="es-PE" sz="1500" b="1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Trayectoria Profesional </a:t>
            </a:r>
            <a:r>
              <a:rPr lang="es-PE" sz="15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el </a:t>
            </a:r>
            <a:r>
              <a:rPr lang="es-PE" sz="1500" b="1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Dominio Pedagógico en ETP</a:t>
            </a:r>
            <a:r>
              <a:rPr lang="es-PE" sz="15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así como el </a:t>
            </a:r>
            <a:r>
              <a:rPr lang="es-PE" sz="1500" b="1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puntaje que usted obtuvo </a:t>
            </a:r>
            <a:r>
              <a:rPr lang="es-PE" sz="15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cada uno de ellos. 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64C6605-79DE-4711-B6EA-FA56AF92E0D9}"/>
              </a:ext>
            </a:extLst>
          </p:cNvPr>
          <p:cNvGrpSpPr/>
          <p:nvPr/>
        </p:nvGrpSpPr>
        <p:grpSpPr>
          <a:xfrm flipH="1">
            <a:off x="4567158" y="1781818"/>
            <a:ext cx="1129769" cy="928831"/>
            <a:chOff x="7130463" y="1655427"/>
            <a:chExt cx="210622" cy="536315"/>
          </a:xfrm>
        </p:grpSpPr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EB5D8B4D-0060-476A-AA3F-AD1A0796FFFE}"/>
                </a:ext>
              </a:extLst>
            </p:cNvPr>
            <p:cNvCxnSpPr>
              <a:cxnSpLocks/>
            </p:cNvCxnSpPr>
            <p:nvPr/>
          </p:nvCxnSpPr>
          <p:spPr>
            <a:xfrm>
              <a:off x="7240420" y="1655427"/>
              <a:ext cx="100665" cy="536315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F6739B84-9622-400E-BB53-6DDCFB6748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0463" y="1655427"/>
              <a:ext cx="109957" cy="536315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AD80C10-F5F2-4AB4-81A4-211EA8B75DDD}"/>
              </a:ext>
            </a:extLst>
          </p:cNvPr>
          <p:cNvSpPr/>
          <p:nvPr/>
        </p:nvSpPr>
        <p:spPr>
          <a:xfrm>
            <a:off x="9283517" y="3197720"/>
            <a:ext cx="1924732" cy="2272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Aquí podrá visualizar su </a:t>
            </a:r>
            <a:r>
              <a:rPr lang="es-PE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puntaje total</a:t>
            </a:r>
            <a:r>
              <a:rPr lang="es-PE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la bonificación por discapacidad si corresponde, y su </a:t>
            </a:r>
            <a:r>
              <a:rPr lang="es-PE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puntaje final </a:t>
            </a:r>
            <a:r>
              <a:rPr lang="es-PE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concurso.</a:t>
            </a:r>
            <a:r>
              <a:rPr lang="es-PE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F0B48F0A-F3B5-4395-977F-E7F569B0D8ED}"/>
              </a:ext>
            </a:extLst>
          </p:cNvPr>
          <p:cNvGrpSpPr/>
          <p:nvPr/>
        </p:nvGrpSpPr>
        <p:grpSpPr>
          <a:xfrm rot="5400000" flipH="1">
            <a:off x="7972272" y="3826377"/>
            <a:ext cx="2014417" cy="1061096"/>
            <a:chOff x="7130463" y="1655427"/>
            <a:chExt cx="210622" cy="536315"/>
          </a:xfrm>
        </p:grpSpPr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A15802E3-29C3-4DE9-AE82-58D609BD21D6}"/>
                </a:ext>
              </a:extLst>
            </p:cNvPr>
            <p:cNvCxnSpPr>
              <a:cxnSpLocks/>
            </p:cNvCxnSpPr>
            <p:nvPr/>
          </p:nvCxnSpPr>
          <p:spPr>
            <a:xfrm>
              <a:off x="7240420" y="1655427"/>
              <a:ext cx="100665" cy="536315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EE830A6A-621D-4C0C-93C8-8EDFC5DF57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0463" y="1655427"/>
              <a:ext cx="109957" cy="536315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99536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-15758" y="6200508"/>
            <a:ext cx="12207757" cy="661679"/>
            <a:chOff x="-15758" y="6167763"/>
            <a:chExt cx="12207757" cy="661679"/>
          </a:xfrm>
        </p:grpSpPr>
        <p:sp>
          <p:nvSpPr>
            <p:cNvPr id="107" name="Google Shape;107;p3"/>
            <p:cNvSpPr/>
            <p:nvPr/>
          </p:nvSpPr>
          <p:spPr>
            <a:xfrm>
              <a:off x="-15758" y="6350642"/>
              <a:ext cx="12207757" cy="47880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 rot="16200000">
              <a:off x="10877510" y="5794991"/>
              <a:ext cx="661478" cy="1407021"/>
            </a:xfrm>
            <a:custGeom>
              <a:avLst/>
              <a:gdLst/>
              <a:ahLst/>
              <a:cxnLst/>
              <a:rect l="l" t="t" r="r" b="b"/>
              <a:pathLst>
                <a:path w="1312333" h="2568222" extrusionOk="0">
                  <a:moveTo>
                    <a:pt x="1312333" y="0"/>
                  </a:moveTo>
                  <a:lnTo>
                    <a:pt x="0" y="1298222"/>
                  </a:lnTo>
                  <a:lnTo>
                    <a:pt x="1312333" y="2568222"/>
                  </a:lnTo>
                  <a:cubicBezTo>
                    <a:pt x="1307629" y="1716852"/>
                    <a:pt x="1302926" y="865481"/>
                    <a:pt x="1312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3"/>
          <p:cNvSpPr txBox="1">
            <a:spLocks noGrp="1"/>
          </p:cNvSpPr>
          <p:nvPr>
            <p:ph type="sldNum" idx="4294967295"/>
          </p:nvPr>
        </p:nvSpPr>
        <p:spPr>
          <a:xfrm>
            <a:off x="8591550" y="63979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PE"/>
              <a:t>5</a:t>
            </a:fld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170143" y="6446324"/>
            <a:ext cx="61792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Pautas para revisar el </a:t>
            </a:r>
            <a:r>
              <a:rPr lang="es-E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Individual de Resultados </a:t>
            </a: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(IIR)</a:t>
            </a: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26" name="Google Shape;126;p3"/>
          <p:cNvCxnSpPr/>
          <p:nvPr/>
        </p:nvCxnSpPr>
        <p:spPr>
          <a:xfrm>
            <a:off x="11737848" y="5787446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33;p3"/>
          <p:cNvSpPr/>
          <p:nvPr/>
        </p:nvSpPr>
        <p:spPr>
          <a:xfrm>
            <a:off x="-18934" y="652375"/>
            <a:ext cx="273600" cy="1613326"/>
          </a:xfrm>
          <a:prstGeom prst="rect">
            <a:avLst/>
          </a:prstGeom>
          <a:solidFill>
            <a:srgbClr val="427F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98C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3EB7347-21C4-4A23-9CD1-275A985B5D24}"/>
              </a:ext>
            </a:extLst>
          </p:cNvPr>
          <p:cNvSpPr txBox="1"/>
          <p:nvPr/>
        </p:nvSpPr>
        <p:spPr>
          <a:xfrm>
            <a:off x="461985" y="561671"/>
            <a:ext cx="83156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5875"/>
            <a:r>
              <a:rPr lang="es-PE" sz="2400" b="1" u="none" strike="noStrike" baseline="0" dirty="0">
                <a:solidFill>
                  <a:schemeClr val="tx1"/>
                </a:solidFill>
                <a:latin typeface="Calibri"/>
              </a:rPr>
              <a:t>Sección</a:t>
            </a:r>
            <a:r>
              <a:rPr lang="es-PE" sz="2400" b="1" u="none" strike="noStrike" baseline="0" dirty="0">
                <a:solidFill>
                  <a:srgbClr val="4B4B4B"/>
                </a:solidFill>
                <a:latin typeface="Calibri"/>
              </a:rPr>
              <a:t> </a:t>
            </a:r>
            <a:r>
              <a:rPr lang="es-PE" sz="2400" b="1" u="none" strike="noStrike" baseline="0" dirty="0">
                <a:solidFill>
                  <a:srgbClr val="427F76"/>
                </a:solidFill>
                <a:latin typeface="Calibri"/>
              </a:rPr>
              <a:t>Detalle de sus resultados en la Trayectoria Profesional</a:t>
            </a:r>
            <a:endParaRPr lang="es-PE" sz="2400" b="1" dirty="0">
              <a:solidFill>
                <a:srgbClr val="427F76"/>
              </a:solidFill>
              <a:latin typeface="Calibri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C29B8E5-0354-423F-9CBB-80DE2AC5E190}"/>
              </a:ext>
            </a:extLst>
          </p:cNvPr>
          <p:cNvSpPr txBox="1"/>
          <p:nvPr/>
        </p:nvSpPr>
        <p:spPr>
          <a:xfrm>
            <a:off x="752475" y="1261450"/>
            <a:ext cx="2647951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0160"/>
            <a:r>
              <a:rPr lang="es-PE" sz="2200" b="0" u="none" strike="noStrike" baseline="0" dirty="0">
                <a:solidFill>
                  <a:schemeClr val="tx1"/>
                </a:solidFill>
                <a:latin typeface="Calibri"/>
              </a:rPr>
              <a:t>En esta secci</a:t>
            </a:r>
            <a:r>
              <a:rPr lang="es-PE" sz="2200" dirty="0">
                <a:solidFill>
                  <a:schemeClr val="tx1"/>
                </a:solidFill>
                <a:latin typeface="Calibri"/>
              </a:rPr>
              <a:t>ó</a:t>
            </a:r>
            <a:r>
              <a:rPr lang="es-PE" sz="2200" b="0" u="none" strike="noStrike" baseline="0" dirty="0">
                <a:solidFill>
                  <a:schemeClr val="tx1"/>
                </a:solidFill>
                <a:latin typeface="Calibri"/>
              </a:rPr>
              <a:t>n, encontrará </a:t>
            </a:r>
            <a:r>
              <a:rPr lang="es-PE" sz="2200" dirty="0">
                <a:solidFill>
                  <a:schemeClr val="tx1"/>
                </a:solidFill>
                <a:latin typeface="Calibri"/>
              </a:rPr>
              <a:t>los </a:t>
            </a:r>
            <a:r>
              <a:rPr lang="es-PE" sz="2200" b="1" dirty="0">
                <a:solidFill>
                  <a:schemeClr val="tx1"/>
                </a:solidFill>
                <a:latin typeface="Calibri"/>
              </a:rPr>
              <a:t>puntajes</a:t>
            </a:r>
            <a:r>
              <a:rPr lang="es-PE" sz="2200" dirty="0">
                <a:solidFill>
                  <a:schemeClr val="tx1"/>
                </a:solidFill>
                <a:latin typeface="Calibri"/>
              </a:rPr>
              <a:t> que obtuvo </a:t>
            </a:r>
            <a:r>
              <a:rPr lang="es-PE" sz="2200" b="1" dirty="0">
                <a:solidFill>
                  <a:schemeClr val="tx1"/>
                </a:solidFill>
                <a:latin typeface="Calibri"/>
              </a:rPr>
              <a:t>en cada criterio de los tres rubros</a:t>
            </a:r>
            <a:r>
              <a:rPr lang="es-PE" sz="2200" dirty="0">
                <a:solidFill>
                  <a:schemeClr val="tx1"/>
                </a:solidFill>
                <a:latin typeface="Calibri"/>
              </a:rPr>
              <a:t> evaluados en la Matriz de Valoración de la Trayectoria Profesional.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E37874-BF57-43B4-9777-AAE8B72A9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769" y="1984244"/>
            <a:ext cx="6994780" cy="3950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C0048107-B068-4D5B-A5E1-49B89652ADAD}"/>
              </a:ext>
            </a:extLst>
          </p:cNvPr>
          <p:cNvGrpSpPr/>
          <p:nvPr/>
        </p:nvGrpSpPr>
        <p:grpSpPr>
          <a:xfrm flipH="1" flipV="1">
            <a:off x="3259771" y="1510734"/>
            <a:ext cx="7103427" cy="353421"/>
            <a:chOff x="6413494" y="2802361"/>
            <a:chExt cx="1949311" cy="108948"/>
          </a:xfrm>
        </p:grpSpPr>
        <p:cxnSp>
          <p:nvCxnSpPr>
            <p:cNvPr id="17" name="Conector: angular 16">
              <a:extLst>
                <a:ext uri="{FF2B5EF4-FFF2-40B4-BE49-F238E27FC236}">
                  <a16:creationId xmlns:a16="http://schemas.microsoft.com/office/drawing/2014/main" id="{CB2D417A-B90A-4398-9C61-11EBADA05F7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413494" y="2802361"/>
              <a:ext cx="1941312" cy="99872"/>
            </a:xfrm>
            <a:prstGeom prst="bentConnector3">
              <a:avLst>
                <a:gd name="adj1" fmla="val 99979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1E98644-DDF9-4FAF-9DBC-665C102F3711}"/>
                </a:ext>
              </a:extLst>
            </p:cNvPr>
            <p:cNvSpPr/>
            <p:nvPr/>
          </p:nvSpPr>
          <p:spPr>
            <a:xfrm>
              <a:off x="8344247" y="2894559"/>
              <a:ext cx="18558" cy="1675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99421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"/>
          <p:cNvGrpSpPr/>
          <p:nvPr/>
        </p:nvGrpSpPr>
        <p:grpSpPr>
          <a:xfrm>
            <a:off x="0" y="6290838"/>
            <a:ext cx="12207757" cy="584776"/>
            <a:chOff x="-15758" y="6196517"/>
            <a:chExt cx="12207757" cy="661478"/>
          </a:xfrm>
          <a:solidFill>
            <a:srgbClr val="DE4E2A"/>
          </a:solidFill>
        </p:grpSpPr>
        <p:sp>
          <p:nvSpPr>
            <p:cNvPr id="142" name="Google Shape;142;p2"/>
            <p:cNvSpPr/>
            <p:nvPr/>
          </p:nvSpPr>
          <p:spPr>
            <a:xfrm>
              <a:off x="-15758" y="6307510"/>
              <a:ext cx="12207757" cy="54000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-5400000">
              <a:off x="10877510" y="5823746"/>
              <a:ext cx="661478" cy="1407021"/>
            </a:xfrm>
            <a:custGeom>
              <a:avLst/>
              <a:gdLst/>
              <a:ahLst/>
              <a:cxnLst/>
              <a:rect l="l" t="t" r="r" b="b"/>
              <a:pathLst>
                <a:path w="1312333" h="2568222" extrusionOk="0">
                  <a:moveTo>
                    <a:pt x="1312333" y="0"/>
                  </a:moveTo>
                  <a:lnTo>
                    <a:pt x="0" y="1298222"/>
                  </a:lnTo>
                  <a:lnTo>
                    <a:pt x="1312333" y="2568222"/>
                  </a:lnTo>
                  <a:cubicBezTo>
                    <a:pt x="1307629" y="1716852"/>
                    <a:pt x="1302926" y="865481"/>
                    <a:pt x="13123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2"/>
          <p:cNvSpPr txBox="1">
            <a:spLocks noGrp="1"/>
          </p:cNvSpPr>
          <p:nvPr>
            <p:ph type="sldNum" idx="4294967295"/>
          </p:nvPr>
        </p:nvSpPr>
        <p:spPr>
          <a:xfrm>
            <a:off x="8628682" y="64278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PE"/>
              <a:t>6</a:t>
            </a:fld>
            <a:endParaRPr dirty="0"/>
          </a:p>
        </p:txBody>
      </p:sp>
      <p:sp>
        <p:nvSpPr>
          <p:cNvPr id="153" name="Google Shape;153;p2"/>
          <p:cNvSpPr txBox="1"/>
          <p:nvPr/>
        </p:nvSpPr>
        <p:spPr>
          <a:xfrm>
            <a:off x="170143" y="6443407"/>
            <a:ext cx="61792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Pautas para revisar el </a:t>
            </a:r>
            <a:r>
              <a:rPr lang="es-E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Individual de Resultados </a:t>
            </a: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(IIR)</a:t>
            </a: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133;p3"/>
          <p:cNvSpPr/>
          <p:nvPr/>
        </p:nvSpPr>
        <p:spPr>
          <a:xfrm>
            <a:off x="-18934" y="652375"/>
            <a:ext cx="273600" cy="1613326"/>
          </a:xfrm>
          <a:prstGeom prst="rect">
            <a:avLst/>
          </a:prstGeom>
          <a:solidFill>
            <a:srgbClr val="427F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98C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A07EA9-16D2-4DFE-BEE8-1D27670997AC}"/>
              </a:ext>
            </a:extLst>
          </p:cNvPr>
          <p:cNvSpPr txBox="1"/>
          <p:nvPr/>
        </p:nvSpPr>
        <p:spPr>
          <a:xfrm>
            <a:off x="766299" y="1724347"/>
            <a:ext cx="2413084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6510"/>
            <a:r>
              <a:rPr lang="es-PE" sz="2200" dirty="0">
                <a:solidFill>
                  <a:schemeClr val="tx1"/>
                </a:solidFill>
                <a:latin typeface="Calibri"/>
              </a:rPr>
              <a:t>En esta sección encontrará sus resultados en los </a:t>
            </a:r>
            <a:r>
              <a:rPr lang="es-PE" sz="2200" b="1" dirty="0">
                <a:solidFill>
                  <a:schemeClr val="tx1"/>
                </a:solidFill>
                <a:latin typeface="Calibri"/>
              </a:rPr>
              <a:t>cinco desempeños </a:t>
            </a:r>
            <a:r>
              <a:rPr lang="es-PE" sz="2200" dirty="0">
                <a:solidFill>
                  <a:schemeClr val="tx1"/>
                </a:solidFill>
                <a:latin typeface="Calibri"/>
              </a:rPr>
              <a:t>valorados en la Evaluación del Dominio Pedagógico en ETP.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FFF1FED-B08F-4B37-9908-41903547F9E5}"/>
              </a:ext>
            </a:extLst>
          </p:cNvPr>
          <p:cNvSpPr txBox="1"/>
          <p:nvPr/>
        </p:nvSpPr>
        <p:spPr>
          <a:xfrm>
            <a:off x="495941" y="734089"/>
            <a:ext cx="1120011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5875"/>
            <a:r>
              <a:rPr lang="es-PE" sz="2400" b="1" dirty="0">
                <a:solidFill>
                  <a:schemeClr val="tx1"/>
                </a:solidFill>
                <a:latin typeface="Calibri"/>
              </a:rPr>
              <a:t>Sección</a:t>
            </a:r>
            <a:r>
              <a:rPr lang="es-PE" sz="2400" b="1" dirty="0">
                <a:solidFill>
                  <a:srgbClr val="4B4B4B"/>
                </a:solidFill>
                <a:latin typeface="Calibri"/>
              </a:rPr>
              <a:t> </a:t>
            </a:r>
            <a:r>
              <a:rPr lang="es-PE" sz="2400" b="1" dirty="0">
                <a:solidFill>
                  <a:srgbClr val="427F76"/>
                </a:solidFill>
                <a:latin typeface="Calibri"/>
              </a:rPr>
              <a:t>Detalle de sus resultados en la Evaluación del Dominio Pedagógico en ETP</a:t>
            </a:r>
            <a:endParaRPr lang="es-PE" sz="2400" b="1" i="1" spc="-30" dirty="0">
              <a:solidFill>
                <a:srgbClr val="427F76"/>
              </a:solidFill>
              <a:latin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9F8380-EAFF-4730-A157-C2DF2E72E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564" y="2170107"/>
            <a:ext cx="7663443" cy="2867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E29C22B-6A3A-426D-B4B7-7AD69C0C3C08}"/>
              </a:ext>
            </a:extLst>
          </p:cNvPr>
          <p:cNvSpPr/>
          <p:nvPr/>
        </p:nvSpPr>
        <p:spPr>
          <a:xfrm>
            <a:off x="3691017" y="1383685"/>
            <a:ext cx="4604656" cy="585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esta columna, se presenta el desempeño evaluado junto con la definición que describe su alcance.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352128C4-3A0D-44FA-9B26-097CC25B2B60}"/>
              </a:ext>
            </a:extLst>
          </p:cNvPr>
          <p:cNvCxnSpPr>
            <a:cxnSpLocks/>
          </p:cNvCxnSpPr>
          <p:nvPr/>
        </p:nvCxnSpPr>
        <p:spPr>
          <a:xfrm>
            <a:off x="4028562" y="1869019"/>
            <a:ext cx="0" cy="57577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453BE5F-4DBD-43C1-9754-C47E771ECB4A}"/>
              </a:ext>
            </a:extLst>
          </p:cNvPr>
          <p:cNvGrpSpPr/>
          <p:nvPr/>
        </p:nvGrpSpPr>
        <p:grpSpPr>
          <a:xfrm>
            <a:off x="6349403" y="4520008"/>
            <a:ext cx="4322231" cy="958107"/>
            <a:chOff x="5974294" y="4668294"/>
            <a:chExt cx="4322231" cy="958107"/>
          </a:xfrm>
        </p:grpSpPr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8DBE091A-8DD1-42C4-AB83-79767ED750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4301" y="4741697"/>
              <a:ext cx="0" cy="87980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0FC4236F-DA6E-4219-8446-619C6A56EB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4294" y="4824033"/>
              <a:ext cx="769401" cy="80236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BE2B5E0B-64E6-49EE-B0F2-71BBD1924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4294" y="4668294"/>
              <a:ext cx="4322231" cy="953205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9" name="Rectángulo 38">
            <a:extLst>
              <a:ext uri="{FF2B5EF4-FFF2-40B4-BE49-F238E27FC236}">
                <a16:creationId xmlns:a16="http://schemas.microsoft.com/office/drawing/2014/main" id="{4CA60240-F54B-4705-A64D-C60B2296D9C8}"/>
              </a:ext>
            </a:extLst>
          </p:cNvPr>
          <p:cNvSpPr/>
          <p:nvPr/>
        </p:nvSpPr>
        <p:spPr>
          <a:xfrm>
            <a:off x="4451620" y="5586482"/>
            <a:ext cx="6068875" cy="532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estas columnas, se muestra </a:t>
            </a:r>
            <a:r>
              <a:rPr lang="es-ES" sz="15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nivel de logro que alcanzó en el desempeño, junto con la descripción y el puntaje correspondiente a dicho nivel.</a:t>
            </a:r>
            <a:endParaRPr lang="es-PE" sz="1500" spc="-2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"/>
          <p:cNvGrpSpPr/>
          <p:nvPr/>
        </p:nvGrpSpPr>
        <p:grpSpPr>
          <a:xfrm>
            <a:off x="0" y="6290838"/>
            <a:ext cx="12207757" cy="584776"/>
            <a:chOff x="-15758" y="6196517"/>
            <a:chExt cx="12207757" cy="661478"/>
          </a:xfrm>
          <a:solidFill>
            <a:srgbClr val="DE4E2A"/>
          </a:solidFill>
        </p:grpSpPr>
        <p:sp>
          <p:nvSpPr>
            <p:cNvPr id="142" name="Google Shape;142;p2"/>
            <p:cNvSpPr/>
            <p:nvPr/>
          </p:nvSpPr>
          <p:spPr>
            <a:xfrm>
              <a:off x="-15758" y="6307510"/>
              <a:ext cx="12207757" cy="54000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-5400000">
              <a:off x="10877510" y="5823746"/>
              <a:ext cx="661478" cy="1407021"/>
            </a:xfrm>
            <a:custGeom>
              <a:avLst/>
              <a:gdLst/>
              <a:ahLst/>
              <a:cxnLst/>
              <a:rect l="l" t="t" r="r" b="b"/>
              <a:pathLst>
                <a:path w="1312333" h="2568222" extrusionOk="0">
                  <a:moveTo>
                    <a:pt x="1312333" y="0"/>
                  </a:moveTo>
                  <a:lnTo>
                    <a:pt x="0" y="1298222"/>
                  </a:lnTo>
                  <a:lnTo>
                    <a:pt x="1312333" y="2568222"/>
                  </a:lnTo>
                  <a:cubicBezTo>
                    <a:pt x="1307629" y="1716852"/>
                    <a:pt x="1302926" y="865481"/>
                    <a:pt x="13123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2"/>
          <p:cNvSpPr txBox="1">
            <a:spLocks noGrp="1"/>
          </p:cNvSpPr>
          <p:nvPr>
            <p:ph type="sldNum" idx="4294967295"/>
          </p:nvPr>
        </p:nvSpPr>
        <p:spPr>
          <a:xfrm>
            <a:off x="8628682" y="64278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PE"/>
              <a:t>7</a:t>
            </a:fld>
            <a:endParaRPr dirty="0"/>
          </a:p>
        </p:txBody>
      </p:sp>
      <p:sp>
        <p:nvSpPr>
          <p:cNvPr id="153" name="Google Shape;153;p2"/>
          <p:cNvSpPr txBox="1"/>
          <p:nvPr/>
        </p:nvSpPr>
        <p:spPr>
          <a:xfrm>
            <a:off x="170143" y="6443407"/>
            <a:ext cx="61792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Pautas para revisar el </a:t>
            </a:r>
            <a:r>
              <a:rPr lang="es-E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Individual de Resultados </a:t>
            </a: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(IIR)</a:t>
            </a: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133;p3"/>
          <p:cNvSpPr/>
          <p:nvPr/>
        </p:nvSpPr>
        <p:spPr>
          <a:xfrm>
            <a:off x="-18934" y="652375"/>
            <a:ext cx="273600" cy="1613326"/>
          </a:xfrm>
          <a:prstGeom prst="rect">
            <a:avLst/>
          </a:prstGeom>
          <a:solidFill>
            <a:srgbClr val="427F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98C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A07EA9-16D2-4DFE-BEE8-1D27670997AC}"/>
              </a:ext>
            </a:extLst>
          </p:cNvPr>
          <p:cNvSpPr txBox="1"/>
          <p:nvPr/>
        </p:nvSpPr>
        <p:spPr>
          <a:xfrm>
            <a:off x="648594" y="1502585"/>
            <a:ext cx="3319927" cy="38164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6510"/>
            <a:r>
              <a:rPr lang="es-PE" sz="2200" dirty="0">
                <a:solidFill>
                  <a:schemeClr val="tx1"/>
                </a:solidFill>
                <a:latin typeface="Calibri"/>
              </a:rPr>
              <a:t>En la parte final de esta sección, visualizará si </a:t>
            </a:r>
            <a:r>
              <a:rPr lang="es-ES" sz="2200" dirty="0">
                <a:solidFill>
                  <a:schemeClr val="tx1"/>
                </a:solidFill>
                <a:latin typeface="Calibri"/>
              </a:rPr>
              <a:t>superó (</a:t>
            </a:r>
            <a:r>
              <a:rPr lang="es-ES" sz="2200" dirty="0">
                <a:solidFill>
                  <a:schemeClr val="tx1"/>
                </a:solidFill>
                <a:latin typeface="Wingdings 2" panose="05020102010507070707" pitchFamily="18" charset="2"/>
              </a:rPr>
              <a:t>P</a:t>
            </a:r>
            <a:r>
              <a:rPr lang="es-ES" sz="2200" dirty="0">
                <a:solidFill>
                  <a:schemeClr val="tx1"/>
                </a:solidFill>
                <a:latin typeface="Calibri"/>
              </a:rPr>
              <a:t>) o no superó (</a:t>
            </a:r>
            <a:r>
              <a:rPr lang="es-ES" sz="2200" dirty="0">
                <a:solidFill>
                  <a:schemeClr val="tx1"/>
                </a:solidFill>
                <a:latin typeface="Wingdings 2" panose="05020102010507070707" pitchFamily="18" charset="2"/>
              </a:rPr>
              <a:t>O</a:t>
            </a:r>
            <a:r>
              <a:rPr lang="es-ES" sz="2200" dirty="0">
                <a:solidFill>
                  <a:schemeClr val="tx1"/>
                </a:solidFill>
                <a:latin typeface="Calibri"/>
              </a:rPr>
              <a:t>) el </a:t>
            </a:r>
            <a:r>
              <a:rPr lang="es-ES" sz="2200" b="1" dirty="0">
                <a:solidFill>
                  <a:schemeClr val="tx1"/>
                </a:solidFill>
                <a:latin typeface="Calibri"/>
              </a:rPr>
              <a:t>puntaje mínimo requerido para acceder a la escala </a:t>
            </a:r>
            <a:r>
              <a:rPr lang="es-ES" sz="2200" dirty="0">
                <a:solidFill>
                  <a:schemeClr val="tx1"/>
                </a:solidFill>
                <a:latin typeface="Calibri"/>
              </a:rPr>
              <a:t>a la que postuló, y si cumplió (</a:t>
            </a:r>
            <a:r>
              <a:rPr lang="es-ES" sz="2200" dirty="0">
                <a:solidFill>
                  <a:schemeClr val="tx1"/>
                </a:solidFill>
                <a:latin typeface="Wingdings 2" panose="05020102010507070707" pitchFamily="18" charset="2"/>
              </a:rPr>
              <a:t>P</a:t>
            </a:r>
            <a:r>
              <a:rPr lang="es-ES" sz="2200" dirty="0">
                <a:solidFill>
                  <a:schemeClr val="tx1"/>
                </a:solidFill>
                <a:latin typeface="Calibri"/>
              </a:rPr>
              <a:t>) o no cumplió (</a:t>
            </a:r>
            <a:r>
              <a:rPr lang="es-ES" sz="2200" dirty="0">
                <a:solidFill>
                  <a:schemeClr val="tx1"/>
                </a:solidFill>
                <a:latin typeface="Wingdings 2" panose="05020102010507070707" pitchFamily="18" charset="2"/>
              </a:rPr>
              <a:t>O</a:t>
            </a:r>
            <a:r>
              <a:rPr lang="es-ES" sz="2200" dirty="0">
                <a:solidFill>
                  <a:schemeClr val="tx1"/>
                </a:solidFill>
                <a:latin typeface="Calibri"/>
              </a:rPr>
              <a:t>) la condición de </a:t>
            </a:r>
            <a:r>
              <a:rPr lang="es-ES" sz="2200" b="1" dirty="0">
                <a:solidFill>
                  <a:schemeClr val="tx1"/>
                </a:solidFill>
                <a:latin typeface="Calibri"/>
              </a:rPr>
              <a:t>ubicarse al menos en el Nivel II</a:t>
            </a:r>
            <a:r>
              <a:rPr lang="es-ES" sz="2200" dirty="0">
                <a:solidFill>
                  <a:schemeClr val="tx1"/>
                </a:solidFill>
                <a:latin typeface="Calibri"/>
              </a:rPr>
              <a:t> en los cinco desempeños. </a:t>
            </a:r>
            <a:endParaRPr lang="es-PE" sz="2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FFF1FED-B08F-4B37-9908-41903547F9E5}"/>
              </a:ext>
            </a:extLst>
          </p:cNvPr>
          <p:cNvSpPr txBox="1"/>
          <p:nvPr/>
        </p:nvSpPr>
        <p:spPr>
          <a:xfrm>
            <a:off x="495941" y="734089"/>
            <a:ext cx="1120011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5875"/>
            <a:r>
              <a:rPr lang="es-PE" sz="2400" b="1" dirty="0">
                <a:solidFill>
                  <a:schemeClr val="tx1"/>
                </a:solidFill>
                <a:latin typeface="Calibri"/>
              </a:rPr>
              <a:t>Sección</a:t>
            </a:r>
            <a:r>
              <a:rPr lang="es-PE" sz="2400" b="1" dirty="0">
                <a:solidFill>
                  <a:srgbClr val="4B4B4B"/>
                </a:solidFill>
                <a:latin typeface="Calibri"/>
              </a:rPr>
              <a:t> </a:t>
            </a:r>
            <a:r>
              <a:rPr lang="es-PE" sz="2400" b="1" dirty="0">
                <a:solidFill>
                  <a:srgbClr val="427F76"/>
                </a:solidFill>
                <a:latin typeface="Calibri"/>
              </a:rPr>
              <a:t>Detalle de sus resultados en la Evaluación del Dominio Pedagógico en ETP</a:t>
            </a:r>
            <a:endParaRPr lang="es-PE" sz="2400" b="1" i="1" spc="-30" dirty="0">
              <a:solidFill>
                <a:srgbClr val="427F76"/>
              </a:solidFill>
              <a:latin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ED29D6-30E8-4AF5-AF95-23D8EFE43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658" y="2277408"/>
            <a:ext cx="7284748" cy="195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17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33;p3"/>
          <p:cNvSpPr/>
          <p:nvPr/>
        </p:nvSpPr>
        <p:spPr>
          <a:xfrm>
            <a:off x="-18934" y="652375"/>
            <a:ext cx="273600" cy="1613326"/>
          </a:xfrm>
          <a:prstGeom prst="rect">
            <a:avLst/>
          </a:prstGeom>
          <a:solidFill>
            <a:srgbClr val="427F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98C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5A80535-2C20-CC9E-05B8-181A18B93CF1}"/>
              </a:ext>
            </a:extLst>
          </p:cNvPr>
          <p:cNvGrpSpPr/>
          <p:nvPr/>
        </p:nvGrpSpPr>
        <p:grpSpPr>
          <a:xfrm>
            <a:off x="4424842" y="1235447"/>
            <a:ext cx="2969434" cy="502648"/>
            <a:chOff x="4424842" y="1235447"/>
            <a:chExt cx="2969434" cy="502648"/>
          </a:xfrm>
        </p:grpSpPr>
        <p:sp>
          <p:nvSpPr>
            <p:cNvPr id="21" name="Google Shape;343;p37">
              <a:extLst>
                <a:ext uri="{FF2B5EF4-FFF2-40B4-BE49-F238E27FC236}">
                  <a16:creationId xmlns:a16="http://schemas.microsoft.com/office/drawing/2014/main" id="{4DAAFCEE-13C8-35ED-AD06-794868037893}"/>
                </a:ext>
              </a:extLst>
            </p:cNvPr>
            <p:cNvSpPr txBox="1"/>
            <p:nvPr/>
          </p:nvSpPr>
          <p:spPr>
            <a:xfrm>
              <a:off x="4424842" y="1235447"/>
              <a:ext cx="296943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3000" b="1" i="0" u="none" strike="noStrike" cap="none" dirty="0">
                  <a:solidFill>
                    <a:srgbClr val="427F76"/>
                  </a:solidFill>
                  <a:latin typeface="Calibri"/>
                  <a:ea typeface="Calibri"/>
                  <a:cs typeface="Calibri"/>
                  <a:sym typeface="Calibri"/>
                </a:rPr>
                <a:t>Más información</a:t>
              </a:r>
              <a:endParaRPr dirty="0">
                <a:solidFill>
                  <a:srgbClr val="427F76"/>
                </a:solidFill>
              </a:endParaRPr>
            </a:p>
          </p:txBody>
        </p:sp>
        <p:cxnSp>
          <p:nvCxnSpPr>
            <p:cNvPr id="23" name="Google Shape;344;p37">
              <a:extLst>
                <a:ext uri="{FF2B5EF4-FFF2-40B4-BE49-F238E27FC236}">
                  <a16:creationId xmlns:a16="http://schemas.microsoft.com/office/drawing/2014/main" id="{239B4A7A-D9D1-D658-6B72-26E91503D8C5}"/>
                </a:ext>
              </a:extLst>
            </p:cNvPr>
            <p:cNvCxnSpPr/>
            <p:nvPr/>
          </p:nvCxnSpPr>
          <p:spPr>
            <a:xfrm>
              <a:off x="4526442" y="1738095"/>
              <a:ext cx="579291" cy="0"/>
            </a:xfrm>
            <a:prstGeom prst="straightConnector1">
              <a:avLst/>
            </a:prstGeom>
            <a:noFill/>
            <a:ln w="57150" cap="rnd" cmpd="sng">
              <a:solidFill>
                <a:srgbClr val="427F7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2807CD8B-154B-62EF-549A-0B524796E71D}"/>
              </a:ext>
            </a:extLst>
          </p:cNvPr>
          <p:cNvGrpSpPr/>
          <p:nvPr/>
        </p:nvGrpSpPr>
        <p:grpSpPr>
          <a:xfrm>
            <a:off x="6854381" y="2265705"/>
            <a:ext cx="4741057" cy="2439151"/>
            <a:chOff x="3008676" y="2056582"/>
            <a:chExt cx="4741057" cy="2439151"/>
          </a:xfrm>
        </p:grpSpPr>
        <p:sp>
          <p:nvSpPr>
            <p:cNvPr id="25" name="Google Shape;336;p37">
              <a:extLst>
                <a:ext uri="{FF2B5EF4-FFF2-40B4-BE49-F238E27FC236}">
                  <a16:creationId xmlns:a16="http://schemas.microsoft.com/office/drawing/2014/main" id="{743F426A-3DD8-E819-4D4A-82436B117B34}"/>
                </a:ext>
              </a:extLst>
            </p:cNvPr>
            <p:cNvSpPr/>
            <p:nvPr/>
          </p:nvSpPr>
          <p:spPr>
            <a:xfrm>
              <a:off x="3008676" y="3633999"/>
              <a:ext cx="4741057" cy="861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b="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Horario de atención:</a:t>
              </a:r>
            </a:p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sz="1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lang="es-ES" sz="2000" b="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 lunes a viernes de 8:30 a. m. a 5:00 p. m.</a:t>
              </a:r>
            </a:p>
          </p:txBody>
        </p:sp>
        <p:sp>
          <p:nvSpPr>
            <p:cNvPr id="26" name="Google Shape;337;p37">
              <a:extLst>
                <a:ext uri="{FF2B5EF4-FFF2-40B4-BE49-F238E27FC236}">
                  <a16:creationId xmlns:a16="http://schemas.microsoft.com/office/drawing/2014/main" id="{7053D2C6-3FA7-DA70-BFE9-1B9EF755D531}"/>
                </a:ext>
              </a:extLst>
            </p:cNvPr>
            <p:cNvSpPr/>
            <p:nvPr/>
          </p:nvSpPr>
          <p:spPr>
            <a:xfrm>
              <a:off x="3432541" y="2056582"/>
              <a:ext cx="3893328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Línea de atención de consultas:</a:t>
              </a:r>
            </a:p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0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  </a:t>
              </a:r>
              <a:endParaRPr lang="es-PE" sz="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(01) 615 5887</a:t>
              </a:r>
              <a:endParaRPr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Google Shape;346;p37">
            <a:extLst>
              <a:ext uri="{FF2B5EF4-FFF2-40B4-BE49-F238E27FC236}">
                <a16:creationId xmlns:a16="http://schemas.microsoft.com/office/drawing/2014/main" id="{948ECD87-EEC8-B593-4CFE-9F4B5929BCC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43795" y="4184870"/>
            <a:ext cx="43920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</p:spPr>
      </p:cxnSp>
      <p:grpSp>
        <p:nvGrpSpPr>
          <p:cNvPr id="29" name="Grupo 28">
            <a:extLst>
              <a:ext uri="{FF2B5EF4-FFF2-40B4-BE49-F238E27FC236}">
                <a16:creationId xmlns:a16="http://schemas.microsoft.com/office/drawing/2014/main" id="{C76F6330-BE22-4FD1-AFB1-F03D28AB8B22}"/>
              </a:ext>
            </a:extLst>
          </p:cNvPr>
          <p:cNvGrpSpPr/>
          <p:nvPr/>
        </p:nvGrpSpPr>
        <p:grpSpPr>
          <a:xfrm>
            <a:off x="402292" y="2265701"/>
            <a:ext cx="5589211" cy="3995338"/>
            <a:chOff x="6265698" y="2396854"/>
            <a:chExt cx="5589211" cy="3995338"/>
          </a:xfrm>
        </p:grpSpPr>
        <p:sp>
          <p:nvSpPr>
            <p:cNvPr id="30" name="Google Shape;345;p37">
              <a:extLst>
                <a:ext uri="{FF2B5EF4-FFF2-40B4-BE49-F238E27FC236}">
                  <a16:creationId xmlns:a16="http://schemas.microsoft.com/office/drawing/2014/main" id="{DDDA2AF7-579A-7541-A170-856F19DC7DCE}"/>
                </a:ext>
              </a:extLst>
            </p:cNvPr>
            <p:cNvSpPr txBox="1"/>
            <p:nvPr/>
          </p:nvSpPr>
          <p:spPr>
            <a:xfrm>
              <a:off x="6265698" y="2396854"/>
              <a:ext cx="5445722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b="1" dirty="0">
                  <a:solidFill>
                    <a:schemeClr val="tx1"/>
                  </a:solidFill>
                  <a:latin typeface="Calibri"/>
                  <a:cs typeface="Calibri"/>
                  <a:sym typeface="Calibri"/>
                </a:rPr>
                <a:t>www.minedu.gob.pe/evaluaciondocente</a:t>
              </a:r>
              <a:endParaRPr sz="20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pic>
          <p:nvPicPr>
            <p:cNvPr id="32" name="Google Shape;350;p37">
              <a:extLst>
                <a:ext uri="{FF2B5EF4-FFF2-40B4-BE49-F238E27FC236}">
                  <a16:creationId xmlns:a16="http://schemas.microsoft.com/office/drawing/2014/main" id="{6C51497E-D0CF-CEE5-1911-01ED46C16D2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12327" y="5416515"/>
              <a:ext cx="261570" cy="261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351;p37">
              <a:extLst>
                <a:ext uri="{FF2B5EF4-FFF2-40B4-BE49-F238E27FC236}">
                  <a16:creationId xmlns:a16="http://schemas.microsoft.com/office/drawing/2014/main" id="{467FE775-08DC-2E82-3626-FB8BE7C20403}"/>
                </a:ext>
              </a:extLst>
            </p:cNvPr>
            <p:cNvSpPr txBox="1"/>
            <p:nvPr/>
          </p:nvSpPr>
          <p:spPr>
            <a:xfrm>
              <a:off x="6503809" y="5674091"/>
              <a:ext cx="2659262" cy="230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PE" sz="9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https://www.facebook.com/mineduperu</a:t>
              </a:r>
              <a:endParaRPr sz="9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" name="Google Shape;352;p37">
              <a:extLst>
                <a:ext uri="{FF2B5EF4-FFF2-40B4-BE49-F238E27FC236}">
                  <a16:creationId xmlns:a16="http://schemas.microsoft.com/office/drawing/2014/main" id="{27F852F8-F8BE-9934-B649-F9B7908F33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20638" y="5904883"/>
              <a:ext cx="261570" cy="261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353;p37">
              <a:extLst>
                <a:ext uri="{FF2B5EF4-FFF2-40B4-BE49-F238E27FC236}">
                  <a16:creationId xmlns:a16="http://schemas.microsoft.com/office/drawing/2014/main" id="{4D5D1B95-F880-6332-4E62-73373F771C6C}"/>
                </a:ext>
              </a:extLst>
            </p:cNvPr>
            <p:cNvSpPr txBox="1"/>
            <p:nvPr/>
          </p:nvSpPr>
          <p:spPr>
            <a:xfrm>
              <a:off x="8089885" y="6161400"/>
              <a:ext cx="1860972" cy="230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PE" sz="9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https://twitter.com/MineduPeru</a:t>
              </a:r>
              <a:endParaRPr sz="9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54;p37">
              <a:extLst>
                <a:ext uri="{FF2B5EF4-FFF2-40B4-BE49-F238E27FC236}">
                  <a16:creationId xmlns:a16="http://schemas.microsoft.com/office/drawing/2014/main" id="{A04C316B-1463-71D3-4B62-142728FB7406}"/>
                </a:ext>
              </a:extLst>
            </p:cNvPr>
            <p:cNvSpPr txBox="1"/>
            <p:nvPr/>
          </p:nvSpPr>
          <p:spPr>
            <a:xfrm>
              <a:off x="9195646" y="5674091"/>
              <a:ext cx="2659263" cy="230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PE" sz="9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https://www.youtube.com/user/mineduperu01/</a:t>
              </a:r>
              <a:endParaRPr sz="9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" name="Google Shape;355;p37">
              <a:extLst>
                <a:ext uri="{FF2B5EF4-FFF2-40B4-BE49-F238E27FC236}">
                  <a16:creationId xmlns:a16="http://schemas.microsoft.com/office/drawing/2014/main" id="{3A5A7252-FF96-BE22-99A4-7ECC5C6A232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414488" y="5415703"/>
              <a:ext cx="261570" cy="2615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Imagen 37" descr="Icono&#10;&#10;Descripción generada automáticamente">
            <a:extLst>
              <a:ext uri="{FF2B5EF4-FFF2-40B4-BE49-F238E27FC236}">
                <a16:creationId xmlns:a16="http://schemas.microsoft.com/office/drawing/2014/main" id="{3B7705F2-820F-1E48-6F0C-50F966D37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774" y="2665770"/>
            <a:ext cx="1299333" cy="129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C449681-B92E-420C-B1FD-2BE999E8477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859617" y="2810771"/>
            <a:ext cx="4456800" cy="22652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</TotalTime>
  <Words>561</Words>
  <Application>Microsoft Office PowerPoint</Application>
  <PresentationFormat>Panorámica</PresentationFormat>
  <Paragraphs>55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Wingdings 2</vt:lpstr>
      <vt:lpstr>Arial</vt:lpstr>
      <vt:lpstr>Stag</vt:lpstr>
      <vt:lpstr>Calibri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CRISTINA QUEZADA VARA</dc:creator>
  <cp:lastModifiedBy>AELYN LUCERO SANTIVAÑEZ SANTIVAÑEZ</cp:lastModifiedBy>
  <cp:revision>199</cp:revision>
  <dcterms:created xsi:type="dcterms:W3CDTF">2017-05-04T17:32:01Z</dcterms:created>
  <dcterms:modified xsi:type="dcterms:W3CDTF">2026-01-19T21:25:42Z</dcterms:modified>
</cp:coreProperties>
</file>